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2" r:id="rId2"/>
  </p:sldMasterIdLst>
  <p:notesMasterIdLst>
    <p:notesMasterId r:id="rId33"/>
  </p:notesMasterIdLst>
  <p:sldIdLst>
    <p:sldId id="256" r:id="rId3"/>
    <p:sldId id="257" r:id="rId4"/>
    <p:sldId id="258" r:id="rId5"/>
    <p:sldId id="289" r:id="rId6"/>
    <p:sldId id="306" r:id="rId7"/>
    <p:sldId id="294" r:id="rId8"/>
    <p:sldId id="295" r:id="rId9"/>
    <p:sldId id="298" r:id="rId10"/>
    <p:sldId id="299" r:id="rId11"/>
    <p:sldId id="307" r:id="rId12"/>
    <p:sldId id="300" r:id="rId13"/>
    <p:sldId id="308" r:id="rId14"/>
    <p:sldId id="301" r:id="rId15"/>
    <p:sldId id="310" r:id="rId16"/>
    <p:sldId id="303" r:id="rId17"/>
    <p:sldId id="302" r:id="rId18"/>
    <p:sldId id="309" r:id="rId19"/>
    <p:sldId id="259" r:id="rId20"/>
    <p:sldId id="273" r:id="rId21"/>
    <p:sldId id="292" r:id="rId22"/>
    <p:sldId id="260" r:id="rId23"/>
    <p:sldId id="290" r:id="rId24"/>
    <p:sldId id="296" r:id="rId25"/>
    <p:sldId id="297" r:id="rId26"/>
    <p:sldId id="312" r:id="rId27"/>
    <p:sldId id="261" r:id="rId28"/>
    <p:sldId id="291" r:id="rId29"/>
    <p:sldId id="304" r:id="rId30"/>
    <p:sldId id="305" r:id="rId31"/>
    <p:sldId id="287" r:id="rId3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617E"/>
    <a:srgbClr val="4EC2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67" autoAdjust="0"/>
    <p:restoredTop sz="94660"/>
  </p:normalViewPr>
  <p:slideViewPr>
    <p:cSldViewPr snapToGrid="0" showGuides="1">
      <p:cViewPr varScale="1">
        <p:scale>
          <a:sx n="92" d="100"/>
          <a:sy n="92" d="100"/>
        </p:scale>
        <p:origin x="44" y="37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F3A295-B9C1-4413-A4FD-97E506DFA6B0}" type="datetimeFigureOut">
              <a:rPr lang="zh-CN" altLang="en-US" smtClean="0"/>
              <a:t>2023/3/16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3E864E-1C51-46B7-9649-35DC3BEBB537}" type="slidenum">
              <a:rPr lang="zh-CN" altLang="en-US" smtClean="0"/>
              <a:t>‹#›</a:t>
            </a:fld>
            <a:endParaRPr lang="zh-CN" altLang="en-US"/>
          </a:p>
        </p:txBody>
      </p:sp>
    </p:spTree>
    <p:extLst>
      <p:ext uri="{BB962C8B-B14F-4D97-AF65-F5344CB8AC3E}">
        <p14:creationId xmlns:p14="http://schemas.microsoft.com/office/powerpoint/2010/main" val="4296854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C7F81D6-C625-4320-A14D-38C436E354CF}" type="slidenum">
              <a:rPr lang="zh-CN" altLang="en-US" smtClean="0"/>
              <a:t>4</a:t>
            </a:fld>
            <a:endParaRPr lang="zh-CN" altLang="en-US"/>
          </a:p>
        </p:txBody>
      </p:sp>
    </p:spTree>
    <p:extLst>
      <p:ext uri="{BB962C8B-B14F-4D97-AF65-F5344CB8AC3E}">
        <p14:creationId xmlns:p14="http://schemas.microsoft.com/office/powerpoint/2010/main" val="13964153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7F81D6-C625-4320-A14D-38C436E354C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9480697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C7F81D6-C625-4320-A14D-38C436E354CF}" type="slidenum">
              <a:rPr lang="zh-CN" altLang="en-US" smtClean="0"/>
              <a:t>14</a:t>
            </a:fld>
            <a:endParaRPr lang="zh-CN" altLang="en-US"/>
          </a:p>
        </p:txBody>
      </p:sp>
    </p:spTree>
    <p:extLst>
      <p:ext uri="{BB962C8B-B14F-4D97-AF65-F5344CB8AC3E}">
        <p14:creationId xmlns:p14="http://schemas.microsoft.com/office/powerpoint/2010/main" val="40816895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7F81D6-C625-4320-A14D-38C436E354C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1351092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7F81D6-C625-4320-A14D-38C436E354C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1536182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C7F81D6-C625-4320-A14D-38C436E354CF}" type="slidenum">
              <a:rPr lang="zh-CN" altLang="en-US" smtClean="0"/>
              <a:t>17</a:t>
            </a:fld>
            <a:endParaRPr lang="zh-CN" altLang="en-US"/>
          </a:p>
        </p:txBody>
      </p:sp>
    </p:spTree>
    <p:extLst>
      <p:ext uri="{BB962C8B-B14F-4D97-AF65-F5344CB8AC3E}">
        <p14:creationId xmlns:p14="http://schemas.microsoft.com/office/powerpoint/2010/main" val="5972439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C7F81D6-C625-4320-A14D-38C436E354CF}" type="slidenum">
              <a:rPr lang="zh-CN" altLang="en-US" smtClean="0"/>
              <a:t>19</a:t>
            </a:fld>
            <a:endParaRPr lang="zh-CN" altLang="en-US"/>
          </a:p>
        </p:txBody>
      </p:sp>
    </p:spTree>
    <p:extLst>
      <p:ext uri="{BB962C8B-B14F-4D97-AF65-F5344CB8AC3E}">
        <p14:creationId xmlns:p14="http://schemas.microsoft.com/office/powerpoint/2010/main" val="24163743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C7F81D6-C625-4320-A14D-38C436E354CF}" type="slidenum">
              <a:rPr lang="zh-CN" altLang="en-US" smtClean="0"/>
              <a:t>20</a:t>
            </a:fld>
            <a:endParaRPr lang="zh-CN" altLang="en-US"/>
          </a:p>
        </p:txBody>
      </p:sp>
    </p:spTree>
    <p:extLst>
      <p:ext uri="{BB962C8B-B14F-4D97-AF65-F5344CB8AC3E}">
        <p14:creationId xmlns:p14="http://schemas.microsoft.com/office/powerpoint/2010/main" val="21239027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C7F81D6-C625-4320-A14D-38C436E354CF}" type="slidenum">
              <a:rPr lang="zh-CN" altLang="en-US" smtClean="0"/>
              <a:t>22</a:t>
            </a:fld>
            <a:endParaRPr lang="zh-CN" altLang="en-US"/>
          </a:p>
        </p:txBody>
      </p:sp>
    </p:spTree>
    <p:extLst>
      <p:ext uri="{BB962C8B-B14F-4D97-AF65-F5344CB8AC3E}">
        <p14:creationId xmlns:p14="http://schemas.microsoft.com/office/powerpoint/2010/main" val="8834923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C7F81D6-C625-4320-A14D-38C436E354CF}" type="slidenum">
              <a:rPr lang="zh-CN" altLang="en-US" smtClean="0"/>
              <a:t>23</a:t>
            </a:fld>
            <a:endParaRPr lang="zh-CN" altLang="en-US"/>
          </a:p>
        </p:txBody>
      </p:sp>
    </p:spTree>
    <p:extLst>
      <p:ext uri="{BB962C8B-B14F-4D97-AF65-F5344CB8AC3E}">
        <p14:creationId xmlns:p14="http://schemas.microsoft.com/office/powerpoint/2010/main" val="29962860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C7F81D6-C625-4320-A14D-38C436E354CF}" type="slidenum">
              <a:rPr lang="zh-CN" altLang="en-US" smtClean="0"/>
              <a:t>24</a:t>
            </a:fld>
            <a:endParaRPr lang="zh-CN" altLang="en-US"/>
          </a:p>
        </p:txBody>
      </p:sp>
    </p:spTree>
    <p:extLst>
      <p:ext uri="{BB962C8B-B14F-4D97-AF65-F5344CB8AC3E}">
        <p14:creationId xmlns:p14="http://schemas.microsoft.com/office/powerpoint/2010/main" val="9163819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C7F81D6-C625-4320-A14D-38C436E354CF}" type="slidenum">
              <a:rPr lang="zh-CN" altLang="en-US" smtClean="0"/>
              <a:t>5</a:t>
            </a:fld>
            <a:endParaRPr lang="zh-CN" altLang="en-US"/>
          </a:p>
        </p:txBody>
      </p:sp>
    </p:spTree>
    <p:extLst>
      <p:ext uri="{BB962C8B-B14F-4D97-AF65-F5344CB8AC3E}">
        <p14:creationId xmlns:p14="http://schemas.microsoft.com/office/powerpoint/2010/main" val="31253552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C7F81D6-C625-4320-A14D-38C436E354CF}" type="slidenum">
              <a:rPr lang="zh-CN" altLang="en-US" smtClean="0"/>
              <a:t>25</a:t>
            </a:fld>
            <a:endParaRPr lang="zh-CN" altLang="en-US"/>
          </a:p>
        </p:txBody>
      </p:sp>
    </p:spTree>
    <p:extLst>
      <p:ext uri="{BB962C8B-B14F-4D97-AF65-F5344CB8AC3E}">
        <p14:creationId xmlns:p14="http://schemas.microsoft.com/office/powerpoint/2010/main" val="26959054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C7F81D6-C625-4320-A14D-38C436E354CF}" type="slidenum">
              <a:rPr lang="zh-CN" altLang="en-US" smtClean="0"/>
              <a:t>27</a:t>
            </a:fld>
            <a:endParaRPr lang="zh-CN" altLang="en-US"/>
          </a:p>
        </p:txBody>
      </p:sp>
    </p:spTree>
    <p:extLst>
      <p:ext uri="{BB962C8B-B14F-4D97-AF65-F5344CB8AC3E}">
        <p14:creationId xmlns:p14="http://schemas.microsoft.com/office/powerpoint/2010/main" val="42717085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C7F81D6-C625-4320-A14D-38C436E354CF}" type="slidenum">
              <a:rPr lang="zh-CN" altLang="en-US" smtClean="0"/>
              <a:t>28</a:t>
            </a:fld>
            <a:endParaRPr lang="zh-CN" altLang="en-US"/>
          </a:p>
        </p:txBody>
      </p:sp>
    </p:spTree>
    <p:extLst>
      <p:ext uri="{BB962C8B-B14F-4D97-AF65-F5344CB8AC3E}">
        <p14:creationId xmlns:p14="http://schemas.microsoft.com/office/powerpoint/2010/main" val="30198202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C7F81D6-C625-4320-A14D-38C436E354CF}" type="slidenum">
              <a:rPr lang="zh-CN" altLang="en-US" smtClean="0"/>
              <a:t>29</a:t>
            </a:fld>
            <a:endParaRPr lang="zh-CN" altLang="en-US"/>
          </a:p>
        </p:txBody>
      </p:sp>
    </p:spTree>
    <p:extLst>
      <p:ext uri="{BB962C8B-B14F-4D97-AF65-F5344CB8AC3E}">
        <p14:creationId xmlns:p14="http://schemas.microsoft.com/office/powerpoint/2010/main" val="23004403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C7F81D6-C625-4320-A14D-38C436E354CF}" type="slidenum">
              <a:rPr lang="zh-CN" altLang="en-US" smtClean="0"/>
              <a:t>6</a:t>
            </a:fld>
            <a:endParaRPr lang="zh-CN" altLang="en-US"/>
          </a:p>
        </p:txBody>
      </p:sp>
    </p:spTree>
    <p:extLst>
      <p:ext uri="{BB962C8B-B14F-4D97-AF65-F5344CB8AC3E}">
        <p14:creationId xmlns:p14="http://schemas.microsoft.com/office/powerpoint/2010/main" val="13748356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7F81D6-C625-4320-A14D-38C436E354C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0209801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7F81D6-C625-4320-A14D-38C436E354C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4794841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7F81D6-C625-4320-A14D-38C436E354C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3247214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C7F81D6-C625-4320-A14D-38C436E354CF}" type="slidenum">
              <a:rPr lang="zh-CN" altLang="en-US" smtClean="0"/>
              <a:t>10</a:t>
            </a:fld>
            <a:endParaRPr lang="zh-CN" altLang="en-US"/>
          </a:p>
        </p:txBody>
      </p:sp>
    </p:spTree>
    <p:extLst>
      <p:ext uri="{BB962C8B-B14F-4D97-AF65-F5344CB8AC3E}">
        <p14:creationId xmlns:p14="http://schemas.microsoft.com/office/powerpoint/2010/main" val="25677509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7F81D6-C625-4320-A14D-38C436E354C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1201926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C7F81D6-C625-4320-A14D-38C436E354CF}" type="slidenum">
              <a:rPr lang="zh-CN" altLang="en-US" smtClean="0"/>
              <a:t>12</a:t>
            </a:fld>
            <a:endParaRPr lang="zh-CN" altLang="en-US"/>
          </a:p>
        </p:txBody>
      </p:sp>
    </p:spTree>
    <p:extLst>
      <p:ext uri="{BB962C8B-B14F-4D97-AF65-F5344CB8AC3E}">
        <p14:creationId xmlns:p14="http://schemas.microsoft.com/office/powerpoint/2010/main" val="1206884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A69F6E-DFE5-4920-8AAA-843FA72090E8}"/>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2A04132B-1F06-4316-955D-F3C0C3A7767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CC416742-363E-42CC-A75F-D99B78A9943D}"/>
              </a:ext>
            </a:extLst>
          </p:cNvPr>
          <p:cNvSpPr>
            <a:spLocks noGrp="1"/>
          </p:cNvSpPr>
          <p:nvPr>
            <p:ph type="dt" sz="half" idx="10"/>
          </p:nvPr>
        </p:nvSpPr>
        <p:spPr/>
        <p:txBody>
          <a:bodyPr/>
          <a:lstStyle/>
          <a:p>
            <a:fld id="{D2274A23-6202-4CD2-8574-185C4F1BCB1B}" type="datetimeFigureOut">
              <a:rPr lang="zh-CN" altLang="en-US" smtClean="0"/>
              <a:t>2023/3/16</a:t>
            </a:fld>
            <a:endParaRPr lang="zh-CN" altLang="en-US"/>
          </a:p>
        </p:txBody>
      </p:sp>
      <p:sp>
        <p:nvSpPr>
          <p:cNvPr id="5" name="页脚占位符 4">
            <a:extLst>
              <a:ext uri="{FF2B5EF4-FFF2-40B4-BE49-F238E27FC236}">
                <a16:creationId xmlns:a16="http://schemas.microsoft.com/office/drawing/2014/main" id="{3904AE28-7EDD-4475-9E0D-211A0CAD99C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2D89958-7A13-43E8-A5ED-6767ACD297EF}"/>
              </a:ext>
            </a:extLst>
          </p:cNvPr>
          <p:cNvSpPr>
            <a:spLocks noGrp="1"/>
          </p:cNvSpPr>
          <p:nvPr>
            <p:ph type="sldNum" sz="quarter" idx="12"/>
          </p:nvPr>
        </p:nvSpPr>
        <p:spPr/>
        <p:txBody>
          <a:bodyPr/>
          <a:lstStyle/>
          <a:p>
            <a:fld id="{655C4504-FF4F-4B35-8136-DB891B6A3CA3}" type="slidenum">
              <a:rPr lang="zh-CN" altLang="en-US" smtClean="0"/>
              <a:t>‹#›</a:t>
            </a:fld>
            <a:endParaRPr lang="zh-CN" altLang="en-US"/>
          </a:p>
        </p:txBody>
      </p:sp>
    </p:spTree>
    <p:extLst>
      <p:ext uri="{BB962C8B-B14F-4D97-AF65-F5344CB8AC3E}">
        <p14:creationId xmlns:p14="http://schemas.microsoft.com/office/powerpoint/2010/main" val="25121650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FFA953-4541-4406-8CCB-50A4B98D868A}"/>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80B47C61-6F4B-46D1-9B05-D377D8E0891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2DBEFA1E-12B7-44ED-BBA2-39E755807D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14352A82-B970-441A-B9C2-97FA59C700B0}"/>
              </a:ext>
            </a:extLst>
          </p:cNvPr>
          <p:cNvSpPr>
            <a:spLocks noGrp="1"/>
          </p:cNvSpPr>
          <p:nvPr>
            <p:ph type="dt" sz="half" idx="10"/>
          </p:nvPr>
        </p:nvSpPr>
        <p:spPr/>
        <p:txBody>
          <a:bodyPr/>
          <a:lstStyle/>
          <a:p>
            <a:fld id="{D2274A23-6202-4CD2-8574-185C4F1BCB1B}" type="datetimeFigureOut">
              <a:rPr lang="zh-CN" altLang="en-US" smtClean="0"/>
              <a:t>2023/3/16</a:t>
            </a:fld>
            <a:endParaRPr lang="zh-CN" altLang="en-US"/>
          </a:p>
        </p:txBody>
      </p:sp>
      <p:sp>
        <p:nvSpPr>
          <p:cNvPr id="6" name="页脚占位符 5">
            <a:extLst>
              <a:ext uri="{FF2B5EF4-FFF2-40B4-BE49-F238E27FC236}">
                <a16:creationId xmlns:a16="http://schemas.microsoft.com/office/drawing/2014/main" id="{4F0A2884-AFC5-4DB6-824D-E1A58435F69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09EDBB2-070E-4937-8E32-D158A01E71F0}"/>
              </a:ext>
            </a:extLst>
          </p:cNvPr>
          <p:cNvSpPr>
            <a:spLocks noGrp="1"/>
          </p:cNvSpPr>
          <p:nvPr>
            <p:ph type="sldNum" sz="quarter" idx="12"/>
          </p:nvPr>
        </p:nvSpPr>
        <p:spPr/>
        <p:txBody>
          <a:bodyPr/>
          <a:lstStyle/>
          <a:p>
            <a:fld id="{655C4504-FF4F-4B35-8136-DB891B6A3CA3}" type="slidenum">
              <a:rPr lang="zh-CN" altLang="en-US" smtClean="0"/>
              <a:t>‹#›</a:t>
            </a:fld>
            <a:endParaRPr lang="zh-CN" altLang="en-US"/>
          </a:p>
        </p:txBody>
      </p:sp>
    </p:spTree>
    <p:extLst>
      <p:ext uri="{BB962C8B-B14F-4D97-AF65-F5344CB8AC3E}">
        <p14:creationId xmlns:p14="http://schemas.microsoft.com/office/powerpoint/2010/main" val="4158131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8D4B9A-A415-4B3F-9EC9-A36E01998F8C}"/>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DEBD5612-6810-4991-82E8-B5E2C76A2645}"/>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6407E8B-27DF-4626-A4D7-1F28D96C52E5}"/>
              </a:ext>
            </a:extLst>
          </p:cNvPr>
          <p:cNvSpPr>
            <a:spLocks noGrp="1"/>
          </p:cNvSpPr>
          <p:nvPr>
            <p:ph type="dt" sz="half" idx="10"/>
          </p:nvPr>
        </p:nvSpPr>
        <p:spPr/>
        <p:txBody>
          <a:bodyPr/>
          <a:lstStyle/>
          <a:p>
            <a:fld id="{D2274A23-6202-4CD2-8574-185C4F1BCB1B}" type="datetimeFigureOut">
              <a:rPr lang="zh-CN" altLang="en-US" smtClean="0"/>
              <a:t>2023/3/16</a:t>
            </a:fld>
            <a:endParaRPr lang="zh-CN" altLang="en-US"/>
          </a:p>
        </p:txBody>
      </p:sp>
      <p:sp>
        <p:nvSpPr>
          <p:cNvPr id="5" name="页脚占位符 4">
            <a:extLst>
              <a:ext uri="{FF2B5EF4-FFF2-40B4-BE49-F238E27FC236}">
                <a16:creationId xmlns:a16="http://schemas.microsoft.com/office/drawing/2014/main" id="{B9625D7E-D261-4790-8E5F-FC2B1668BE5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ACC67CA-8407-4FC8-B031-341B1D6A7D99}"/>
              </a:ext>
            </a:extLst>
          </p:cNvPr>
          <p:cNvSpPr>
            <a:spLocks noGrp="1"/>
          </p:cNvSpPr>
          <p:nvPr>
            <p:ph type="sldNum" sz="quarter" idx="12"/>
          </p:nvPr>
        </p:nvSpPr>
        <p:spPr/>
        <p:txBody>
          <a:bodyPr/>
          <a:lstStyle/>
          <a:p>
            <a:fld id="{655C4504-FF4F-4B35-8136-DB891B6A3CA3}" type="slidenum">
              <a:rPr lang="zh-CN" altLang="en-US" smtClean="0"/>
              <a:t>‹#›</a:t>
            </a:fld>
            <a:endParaRPr lang="zh-CN" altLang="en-US"/>
          </a:p>
        </p:txBody>
      </p:sp>
    </p:spTree>
    <p:extLst>
      <p:ext uri="{BB962C8B-B14F-4D97-AF65-F5344CB8AC3E}">
        <p14:creationId xmlns:p14="http://schemas.microsoft.com/office/powerpoint/2010/main" val="29640920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7A8A1BE9-9E38-4FAA-87AA-03832DADE1BA}"/>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14B803DD-CC6B-45CA-9E54-B0AFE3C78691}"/>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15E84EA-84A3-47F8-97FE-AD37120197E6}"/>
              </a:ext>
            </a:extLst>
          </p:cNvPr>
          <p:cNvSpPr>
            <a:spLocks noGrp="1"/>
          </p:cNvSpPr>
          <p:nvPr>
            <p:ph type="dt" sz="half" idx="10"/>
          </p:nvPr>
        </p:nvSpPr>
        <p:spPr/>
        <p:txBody>
          <a:bodyPr/>
          <a:lstStyle/>
          <a:p>
            <a:fld id="{D2274A23-6202-4CD2-8574-185C4F1BCB1B}" type="datetimeFigureOut">
              <a:rPr lang="zh-CN" altLang="en-US" smtClean="0"/>
              <a:t>2023/3/16</a:t>
            </a:fld>
            <a:endParaRPr lang="zh-CN" altLang="en-US"/>
          </a:p>
        </p:txBody>
      </p:sp>
      <p:sp>
        <p:nvSpPr>
          <p:cNvPr id="5" name="页脚占位符 4">
            <a:extLst>
              <a:ext uri="{FF2B5EF4-FFF2-40B4-BE49-F238E27FC236}">
                <a16:creationId xmlns:a16="http://schemas.microsoft.com/office/drawing/2014/main" id="{78D3EBE8-52AB-4415-AF99-A87F857BE78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22716E4-9EB8-4831-B632-E87D3CB75594}"/>
              </a:ext>
            </a:extLst>
          </p:cNvPr>
          <p:cNvSpPr>
            <a:spLocks noGrp="1"/>
          </p:cNvSpPr>
          <p:nvPr>
            <p:ph type="sldNum" sz="quarter" idx="12"/>
          </p:nvPr>
        </p:nvSpPr>
        <p:spPr/>
        <p:txBody>
          <a:bodyPr/>
          <a:lstStyle/>
          <a:p>
            <a:fld id="{655C4504-FF4F-4B35-8136-DB891B6A3CA3}" type="slidenum">
              <a:rPr lang="zh-CN" altLang="en-US" smtClean="0"/>
              <a:t>‹#›</a:t>
            </a:fld>
            <a:endParaRPr lang="zh-CN" altLang="en-US"/>
          </a:p>
        </p:txBody>
      </p:sp>
    </p:spTree>
    <p:extLst>
      <p:ext uri="{BB962C8B-B14F-4D97-AF65-F5344CB8AC3E}">
        <p14:creationId xmlns:p14="http://schemas.microsoft.com/office/powerpoint/2010/main" val="40162605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内容与标题">
    <p:bg>
      <p:bgPr>
        <a:solidFill>
          <a:srgbClr val="2C293D"/>
        </a:solidFill>
        <a:effectLst/>
      </p:bgPr>
    </p:bg>
    <p:spTree>
      <p:nvGrpSpPr>
        <p:cNvPr id="1" name=""/>
        <p:cNvGrpSpPr/>
        <p:nvPr/>
      </p:nvGrpSpPr>
      <p:grpSpPr>
        <a:xfrm>
          <a:off x="0" y="0"/>
          <a:ext cx="0" cy="0"/>
          <a:chOff x="0" y="0"/>
          <a:chExt cx="0" cy="0"/>
        </a:xfrm>
      </p:grpSpPr>
      <p:cxnSp>
        <p:nvCxnSpPr>
          <p:cNvPr id="2" name="直接连接符 1">
            <a:extLst>
              <a:ext uri="{FF2B5EF4-FFF2-40B4-BE49-F238E27FC236}">
                <a16:creationId xmlns:a16="http://schemas.microsoft.com/office/drawing/2014/main" id="{BAB3617F-F9FF-4940-80CB-0381BB4B3DDA}"/>
              </a:ext>
            </a:extLst>
          </p:cNvPr>
          <p:cNvCxnSpPr/>
          <p:nvPr userDrawn="1"/>
        </p:nvCxnSpPr>
        <p:spPr>
          <a:xfrm>
            <a:off x="0" y="551340"/>
            <a:ext cx="12192000" cy="0"/>
          </a:xfrm>
          <a:prstGeom prst="line">
            <a:avLst/>
          </a:prstGeom>
          <a:ln w="12700">
            <a:solidFill>
              <a:srgbClr val="B00303"/>
            </a:solidFill>
          </a:ln>
        </p:spPr>
        <p:style>
          <a:lnRef idx="1">
            <a:schemeClr val="accent1"/>
          </a:lnRef>
          <a:fillRef idx="0">
            <a:schemeClr val="accent1"/>
          </a:fillRef>
          <a:effectRef idx="0">
            <a:schemeClr val="accent1"/>
          </a:effectRef>
          <a:fontRef idx="minor">
            <a:schemeClr val="tx1"/>
          </a:fontRef>
        </p:style>
      </p:cxnSp>
      <p:sp>
        <p:nvSpPr>
          <p:cNvPr id="3" name="矩形 2">
            <a:extLst>
              <a:ext uri="{FF2B5EF4-FFF2-40B4-BE49-F238E27FC236}">
                <a16:creationId xmlns:a16="http://schemas.microsoft.com/office/drawing/2014/main" id="{ACE0F600-FC6C-426C-AA6A-AC2123352ED7}"/>
              </a:ext>
            </a:extLst>
          </p:cNvPr>
          <p:cNvSpPr/>
          <p:nvPr userDrawn="1"/>
        </p:nvSpPr>
        <p:spPr>
          <a:xfrm>
            <a:off x="366138" y="305120"/>
            <a:ext cx="2339102" cy="461665"/>
          </a:xfrm>
          <a:prstGeom prst="rect">
            <a:avLst/>
          </a:prstGeom>
          <a:solidFill>
            <a:schemeClr val="bg1"/>
          </a:solidFill>
        </p:spPr>
        <p:txBody>
          <a:bodyPr wrap="none">
            <a:spAutoFit/>
          </a:bodyPr>
          <a:lstStyle/>
          <a:p>
            <a:pPr lvl="0" algn="ctr"/>
            <a:r>
              <a:rPr lang="en-US" altLang="zh-CN" sz="2400" b="1" dirty="0">
                <a:solidFill>
                  <a:schemeClr val="tx1">
                    <a:lumMod val="75000"/>
                    <a:lumOff val="25000"/>
                  </a:schemeClr>
                </a:solidFill>
                <a:latin typeface="Agency FB" panose="020B0503020202020204" pitchFamily="34" charset="0"/>
                <a:ea typeface="微软雅黑" panose="020B0503020204020204" pitchFamily="34" charset="-122"/>
              </a:rPr>
              <a:t>01</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项目背景介绍</a:t>
            </a:r>
          </a:p>
        </p:txBody>
      </p:sp>
      <p:sp>
        <p:nvSpPr>
          <p:cNvPr id="4" name="矩形 3">
            <a:extLst>
              <a:ext uri="{FF2B5EF4-FFF2-40B4-BE49-F238E27FC236}">
                <a16:creationId xmlns:a16="http://schemas.microsoft.com/office/drawing/2014/main" id="{84D150CE-33B5-46E2-82AD-7FE833CC496E}"/>
              </a:ext>
            </a:extLst>
          </p:cNvPr>
          <p:cNvSpPr/>
          <p:nvPr userDrawn="1"/>
        </p:nvSpPr>
        <p:spPr>
          <a:xfrm>
            <a:off x="11376587" y="551341"/>
            <a:ext cx="815413" cy="94244"/>
          </a:xfrm>
          <a:prstGeom prst="rect">
            <a:avLst/>
          </a:prstGeom>
          <a:solidFill>
            <a:srgbClr val="B003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5" name="文本框 4">
            <a:extLst>
              <a:ext uri="{FF2B5EF4-FFF2-40B4-BE49-F238E27FC236}">
                <a16:creationId xmlns:a16="http://schemas.microsoft.com/office/drawing/2014/main" id="{97E1D7F1-62A5-49BF-8899-2F8FB9BBF2F4}"/>
              </a:ext>
            </a:extLst>
          </p:cNvPr>
          <p:cNvSpPr txBox="1"/>
          <p:nvPr userDrawn="1"/>
        </p:nvSpPr>
        <p:spPr>
          <a:xfrm>
            <a:off x="-144693" y="6981395"/>
            <a:ext cx="4135531" cy="1126462"/>
          </a:xfrm>
          <a:prstGeom prst="rect">
            <a:avLst/>
          </a:prstGeom>
          <a:noFill/>
        </p:spPr>
        <p:txBody>
          <a:bodyPr wrap="square" rtlCol="0">
            <a:spAutoFit/>
          </a:bodyPr>
          <a:lstStyle/>
          <a:p>
            <a:pPr>
              <a:lnSpc>
                <a:spcPct val="120000"/>
              </a:lnSpc>
            </a:pPr>
            <a:r>
              <a:rPr lang="zh-CN" altLang="en-US" sz="1400" b="1" dirty="0">
                <a:solidFill>
                  <a:schemeClr val="tx1">
                    <a:lumMod val="95000"/>
                    <a:lumOff val="5000"/>
                  </a:schemeClr>
                </a:solidFill>
                <a:latin typeface="微软雅黑" charset="0"/>
                <a:ea typeface="微软雅黑" charset="0"/>
              </a:rPr>
              <a:t>定制</a:t>
            </a:r>
            <a:r>
              <a:rPr lang="en-US" altLang="zh-CN" sz="1400" b="1" dirty="0">
                <a:solidFill>
                  <a:schemeClr val="tx1">
                    <a:lumMod val="95000"/>
                    <a:lumOff val="5000"/>
                  </a:schemeClr>
                </a:solidFill>
                <a:latin typeface="微软雅黑" charset="0"/>
                <a:ea typeface="微软雅黑" charset="0"/>
              </a:rPr>
              <a:t>PPT</a:t>
            </a:r>
            <a:r>
              <a:rPr lang="zh-CN" altLang="en-US" sz="1400" b="1" dirty="0">
                <a:solidFill>
                  <a:schemeClr val="tx1">
                    <a:lumMod val="95000"/>
                    <a:lumOff val="5000"/>
                  </a:schemeClr>
                </a:solidFill>
                <a:latin typeface="微软雅黑" charset="0"/>
                <a:ea typeface="微软雅黑" charset="0"/>
              </a:rPr>
              <a:t>：静水流深工作室</a:t>
            </a:r>
            <a:endParaRPr lang="en-US" altLang="zh-CN" sz="1400" b="1" dirty="0">
              <a:solidFill>
                <a:schemeClr val="tx1">
                  <a:lumMod val="95000"/>
                  <a:lumOff val="5000"/>
                </a:schemeClr>
              </a:solidFill>
              <a:latin typeface="微软雅黑" charset="0"/>
              <a:ea typeface="微软雅黑" charset="0"/>
            </a:endParaRPr>
          </a:p>
          <a:p>
            <a:pPr>
              <a:lnSpc>
                <a:spcPct val="120000"/>
              </a:lnSpc>
            </a:pPr>
            <a:r>
              <a:rPr lang="en-US" altLang="zh-CN" sz="1400" b="1" dirty="0">
                <a:solidFill>
                  <a:schemeClr val="tx1">
                    <a:lumMod val="95000"/>
                    <a:lumOff val="5000"/>
                  </a:schemeClr>
                </a:solidFill>
                <a:latin typeface="微软雅黑" charset="0"/>
                <a:ea typeface="微软雅黑" charset="0"/>
              </a:rPr>
              <a:t>QQ</a:t>
            </a:r>
            <a:r>
              <a:rPr lang="zh-CN" altLang="en-US" sz="1400" b="1" dirty="0">
                <a:solidFill>
                  <a:schemeClr val="tx1">
                    <a:lumMod val="95000"/>
                    <a:lumOff val="5000"/>
                  </a:schemeClr>
                </a:solidFill>
                <a:latin typeface="微软雅黑" charset="0"/>
                <a:ea typeface="微软雅黑" charset="0"/>
              </a:rPr>
              <a:t>：</a:t>
            </a:r>
            <a:r>
              <a:rPr lang="en-US" altLang="zh-CN" sz="1400" b="1" dirty="0">
                <a:solidFill>
                  <a:schemeClr val="tx1">
                    <a:lumMod val="95000"/>
                    <a:lumOff val="5000"/>
                  </a:schemeClr>
                </a:solidFill>
                <a:latin typeface="微软雅黑" charset="0"/>
                <a:ea typeface="微软雅黑" charset="0"/>
              </a:rPr>
              <a:t>276060523</a:t>
            </a:r>
          </a:p>
          <a:p>
            <a:pPr>
              <a:lnSpc>
                <a:spcPct val="120000"/>
              </a:lnSpc>
            </a:pPr>
            <a:r>
              <a:rPr lang="zh-CN" altLang="en-US" sz="1400" b="1" dirty="0">
                <a:solidFill>
                  <a:schemeClr val="tx1">
                    <a:lumMod val="95000"/>
                    <a:lumOff val="5000"/>
                  </a:schemeClr>
                </a:solidFill>
                <a:latin typeface="微软雅黑" charset="0"/>
                <a:ea typeface="微软雅黑" charset="0"/>
              </a:rPr>
              <a:t>微信：</a:t>
            </a:r>
            <a:r>
              <a:rPr lang="en-US" altLang="zh-CN" sz="1400" b="1" dirty="0" err="1">
                <a:solidFill>
                  <a:schemeClr val="tx1">
                    <a:lumMod val="95000"/>
                    <a:lumOff val="5000"/>
                  </a:schemeClr>
                </a:solidFill>
                <a:latin typeface="微软雅黑" charset="0"/>
                <a:ea typeface="微软雅黑" charset="0"/>
              </a:rPr>
              <a:t>whishile</a:t>
            </a:r>
            <a:endParaRPr lang="en-US" altLang="zh-CN" sz="1400" b="1" dirty="0">
              <a:solidFill>
                <a:schemeClr val="tx1">
                  <a:lumMod val="95000"/>
                  <a:lumOff val="5000"/>
                </a:schemeClr>
              </a:solidFill>
              <a:latin typeface="微软雅黑" charset="0"/>
              <a:ea typeface="微软雅黑" charset="0"/>
            </a:endParaRPr>
          </a:p>
          <a:p>
            <a:pPr>
              <a:lnSpc>
                <a:spcPct val="120000"/>
              </a:lnSpc>
            </a:pPr>
            <a:r>
              <a:rPr lang="zh-CN" altLang="en-US" sz="1400" b="1" dirty="0">
                <a:solidFill>
                  <a:schemeClr val="tx1">
                    <a:lumMod val="95000"/>
                    <a:lumOff val="5000"/>
                  </a:schemeClr>
                </a:solidFill>
                <a:latin typeface="微软雅黑" charset="0"/>
                <a:ea typeface="微软雅黑" charset="0"/>
              </a:rPr>
              <a:t>电话：</a:t>
            </a:r>
            <a:r>
              <a:rPr lang="en-US" altLang="zh-CN" sz="1400" b="1" dirty="0">
                <a:solidFill>
                  <a:schemeClr val="tx1">
                    <a:lumMod val="95000"/>
                    <a:lumOff val="5000"/>
                  </a:schemeClr>
                </a:solidFill>
                <a:latin typeface="微软雅黑" charset="0"/>
                <a:ea typeface="微软雅黑" charset="0"/>
              </a:rPr>
              <a:t>18928897164</a:t>
            </a:r>
            <a:endParaRPr lang="zh-CN" altLang="en-US" sz="1400" b="1" dirty="0">
              <a:solidFill>
                <a:schemeClr val="tx1">
                  <a:lumMod val="95000"/>
                  <a:lumOff val="5000"/>
                </a:schemeClr>
              </a:solidFill>
              <a:latin typeface="微软雅黑" charset="0"/>
              <a:ea typeface="微软雅黑" charset="0"/>
            </a:endParaRPr>
          </a:p>
        </p:txBody>
      </p:sp>
    </p:spTree>
    <p:extLst>
      <p:ext uri="{BB962C8B-B14F-4D97-AF65-F5344CB8AC3E}">
        <p14:creationId xmlns:p14="http://schemas.microsoft.com/office/powerpoint/2010/main" val="1780693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t>2023/3/16</a:t>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t>‹#›</a:t>
            </a:fld>
            <a:endParaRPr lang="zh-CN" altLang="en-US"/>
          </a:p>
        </p:txBody>
      </p:sp>
    </p:spTree>
    <p:extLst>
      <p:ext uri="{BB962C8B-B14F-4D97-AF65-F5344CB8AC3E}">
        <p14:creationId xmlns:p14="http://schemas.microsoft.com/office/powerpoint/2010/main" val="18929361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t>2023/3/16</a:t>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t>‹#›</a:t>
            </a:fld>
            <a:endParaRPr lang="zh-CN" altLang="en-US"/>
          </a:p>
        </p:txBody>
      </p:sp>
    </p:spTree>
    <p:extLst>
      <p:ext uri="{BB962C8B-B14F-4D97-AF65-F5344CB8AC3E}">
        <p14:creationId xmlns:p14="http://schemas.microsoft.com/office/powerpoint/2010/main" val="40901592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210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5DA75F-BEB9-4BA0-8834-813AE6C8620B}"/>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173852D6-6A8A-4564-AB9A-AD7FD00F09D0}"/>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0C2197A-2545-4A4B-AC9F-B972C87EB77C}"/>
              </a:ext>
            </a:extLst>
          </p:cNvPr>
          <p:cNvSpPr>
            <a:spLocks noGrp="1"/>
          </p:cNvSpPr>
          <p:nvPr>
            <p:ph type="dt" sz="half" idx="10"/>
          </p:nvPr>
        </p:nvSpPr>
        <p:spPr/>
        <p:txBody>
          <a:bodyPr/>
          <a:lstStyle/>
          <a:p>
            <a:fld id="{D2274A23-6202-4CD2-8574-185C4F1BCB1B}" type="datetimeFigureOut">
              <a:rPr lang="zh-CN" altLang="en-US" smtClean="0"/>
              <a:t>2023/3/16</a:t>
            </a:fld>
            <a:endParaRPr lang="zh-CN" altLang="en-US"/>
          </a:p>
        </p:txBody>
      </p:sp>
      <p:sp>
        <p:nvSpPr>
          <p:cNvPr id="5" name="页脚占位符 4">
            <a:extLst>
              <a:ext uri="{FF2B5EF4-FFF2-40B4-BE49-F238E27FC236}">
                <a16:creationId xmlns:a16="http://schemas.microsoft.com/office/drawing/2014/main" id="{EDAB35CF-43DD-4154-8F9D-C70D658ECC3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2B1D14D-F605-47F3-9947-6F47DD63D573}"/>
              </a:ext>
            </a:extLst>
          </p:cNvPr>
          <p:cNvSpPr>
            <a:spLocks noGrp="1"/>
          </p:cNvSpPr>
          <p:nvPr>
            <p:ph type="sldNum" sz="quarter" idx="12"/>
          </p:nvPr>
        </p:nvSpPr>
        <p:spPr/>
        <p:txBody>
          <a:bodyPr/>
          <a:lstStyle/>
          <a:p>
            <a:fld id="{655C4504-FF4F-4B35-8136-DB891B6A3CA3}" type="slidenum">
              <a:rPr lang="zh-CN" altLang="en-US" smtClean="0"/>
              <a:t>‹#›</a:t>
            </a:fld>
            <a:endParaRPr lang="zh-CN" altLang="en-US"/>
          </a:p>
        </p:txBody>
      </p:sp>
      <p:sp>
        <p:nvSpPr>
          <p:cNvPr id="7" name="矩形 6">
            <a:extLst>
              <a:ext uri="{FF2B5EF4-FFF2-40B4-BE49-F238E27FC236}">
                <a16:creationId xmlns:a16="http://schemas.microsoft.com/office/drawing/2014/main" id="{CCADCC5A-1299-4059-B464-EF54A5225087}"/>
              </a:ext>
            </a:extLst>
          </p:cNvPr>
          <p:cNvSpPr/>
          <p:nvPr userDrawn="1"/>
        </p:nvSpPr>
        <p:spPr>
          <a:xfrm>
            <a:off x="0" y="0"/>
            <a:ext cx="12192000" cy="68580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4229476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A1149006-9387-4A87-B9EF-48DD8DDCEEC1}"/>
              </a:ext>
            </a:extLst>
          </p:cNvPr>
          <p:cNvSpPr>
            <a:spLocks noGrp="1"/>
          </p:cNvSpPr>
          <p:nvPr>
            <p:ph type="dt" sz="half" idx="10"/>
          </p:nvPr>
        </p:nvSpPr>
        <p:spPr/>
        <p:txBody>
          <a:bodyPr/>
          <a:lstStyle/>
          <a:p>
            <a:fld id="{D2274A23-6202-4CD2-8574-185C4F1BCB1B}" type="datetimeFigureOut">
              <a:rPr lang="zh-CN" altLang="en-US" smtClean="0"/>
              <a:t>2023/3/16</a:t>
            </a:fld>
            <a:endParaRPr lang="zh-CN" altLang="en-US"/>
          </a:p>
        </p:txBody>
      </p:sp>
      <p:sp>
        <p:nvSpPr>
          <p:cNvPr id="5" name="页脚占位符 4">
            <a:extLst>
              <a:ext uri="{FF2B5EF4-FFF2-40B4-BE49-F238E27FC236}">
                <a16:creationId xmlns:a16="http://schemas.microsoft.com/office/drawing/2014/main" id="{D8686AA2-2806-4D16-8F9E-2AB8976432E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C1C6382-89F7-47A6-A83C-76BE57265552}"/>
              </a:ext>
            </a:extLst>
          </p:cNvPr>
          <p:cNvSpPr>
            <a:spLocks noGrp="1"/>
          </p:cNvSpPr>
          <p:nvPr>
            <p:ph type="sldNum" sz="quarter" idx="12"/>
          </p:nvPr>
        </p:nvSpPr>
        <p:spPr/>
        <p:txBody>
          <a:bodyPr/>
          <a:lstStyle/>
          <a:p>
            <a:fld id="{655C4504-FF4F-4B35-8136-DB891B6A3CA3}" type="slidenum">
              <a:rPr lang="zh-CN" altLang="en-US" smtClean="0"/>
              <a:t>‹#›</a:t>
            </a:fld>
            <a:endParaRPr lang="zh-CN" altLang="en-US"/>
          </a:p>
        </p:txBody>
      </p:sp>
      <p:sp>
        <p:nvSpPr>
          <p:cNvPr id="7" name="矩形 6">
            <a:extLst>
              <a:ext uri="{FF2B5EF4-FFF2-40B4-BE49-F238E27FC236}">
                <a16:creationId xmlns:a16="http://schemas.microsoft.com/office/drawing/2014/main" id="{ED4C5378-61AF-464A-A94D-29BC9B4C482E}"/>
              </a:ext>
            </a:extLst>
          </p:cNvPr>
          <p:cNvSpPr/>
          <p:nvPr userDrawn="1"/>
        </p:nvSpPr>
        <p:spPr>
          <a:xfrm>
            <a:off x="0" y="0"/>
            <a:ext cx="12192000" cy="685800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669D27FC-8174-40EA-8E06-A19B6794DC94}"/>
              </a:ext>
            </a:extLst>
          </p:cNvPr>
          <p:cNvSpPr/>
          <p:nvPr userDrawn="1"/>
        </p:nvSpPr>
        <p:spPr>
          <a:xfrm rot="1024254">
            <a:off x="533228" y="397641"/>
            <a:ext cx="522514" cy="522514"/>
          </a:xfrm>
          <a:prstGeom prst="rect">
            <a:avLst/>
          </a:prstGeom>
          <a:solidFill>
            <a:srgbClr val="1C6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65C1B1A9-505A-4517-8B05-67AB705F0589}"/>
              </a:ext>
            </a:extLst>
          </p:cNvPr>
          <p:cNvSpPr/>
          <p:nvPr userDrawn="1"/>
        </p:nvSpPr>
        <p:spPr>
          <a:xfrm rot="2981342">
            <a:off x="537365" y="427153"/>
            <a:ext cx="522514" cy="522514"/>
          </a:xfrm>
          <a:prstGeom prst="rect">
            <a:avLst/>
          </a:prstGeom>
          <a:solidFill>
            <a:srgbClr val="4EC2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descr="图片包含 服装&#10;&#10;已生成高可信度的说明">
            <a:extLst>
              <a:ext uri="{FF2B5EF4-FFF2-40B4-BE49-F238E27FC236}">
                <a16:creationId xmlns:a16="http://schemas.microsoft.com/office/drawing/2014/main" id="{69FB4627-D435-4EBE-B901-8F3B55B32B7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0853201" y="5580717"/>
            <a:ext cx="1534911" cy="1862589"/>
          </a:xfrm>
          <a:prstGeom prst="rect">
            <a:avLst/>
          </a:prstGeom>
          <a:noFill/>
          <a:ln>
            <a:noFill/>
          </a:ln>
        </p:spPr>
      </p:pic>
    </p:spTree>
    <p:extLst>
      <p:ext uri="{BB962C8B-B14F-4D97-AF65-F5344CB8AC3E}">
        <p14:creationId xmlns:p14="http://schemas.microsoft.com/office/powerpoint/2010/main" val="1278705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 calcmode="lin" valueType="num">
                                      <p:cBhvr>
                                        <p:cTn id="9" dur="500" fill="hold"/>
                                        <p:tgtEl>
                                          <p:spTgt spid="8"/>
                                        </p:tgtEl>
                                        <p:attrNameLst>
                                          <p:attrName>style.rotation</p:attrName>
                                        </p:attrNameLst>
                                      </p:cBhvr>
                                      <p:tavLst>
                                        <p:tav tm="0">
                                          <p:val>
                                            <p:fltVal val="90"/>
                                          </p:val>
                                        </p:tav>
                                        <p:tav tm="100000">
                                          <p:val>
                                            <p:fltVal val="0"/>
                                          </p:val>
                                        </p:tav>
                                      </p:tavLst>
                                    </p:anim>
                                    <p:animEffect transition="in" filter="fade">
                                      <p:cBhvr>
                                        <p:cTn id="10" dur="500"/>
                                        <p:tgtEl>
                                          <p:spTgt spid="8"/>
                                        </p:tgtEl>
                                      </p:cBhvr>
                                    </p:animEffect>
                                  </p:childTnLst>
                                </p:cTn>
                              </p:par>
                            </p:childTnLst>
                          </p:cTn>
                        </p:par>
                        <p:par>
                          <p:cTn id="11" fill="hold">
                            <p:stCondLst>
                              <p:cond delay="500"/>
                            </p:stCondLst>
                            <p:childTnLst>
                              <p:par>
                                <p:cTn id="12" presetID="31" presetClass="entr" presetSubtype="0" fill="hold" grpId="0" nodeType="after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p:cTn id="14" dur="500" fill="hold"/>
                                        <p:tgtEl>
                                          <p:spTgt spid="9"/>
                                        </p:tgtEl>
                                        <p:attrNameLst>
                                          <p:attrName>ppt_w</p:attrName>
                                        </p:attrNameLst>
                                      </p:cBhvr>
                                      <p:tavLst>
                                        <p:tav tm="0">
                                          <p:val>
                                            <p:fltVal val="0"/>
                                          </p:val>
                                        </p:tav>
                                        <p:tav tm="100000">
                                          <p:val>
                                            <p:strVal val="#ppt_w"/>
                                          </p:val>
                                        </p:tav>
                                      </p:tavLst>
                                    </p:anim>
                                    <p:anim calcmode="lin" valueType="num">
                                      <p:cBhvr>
                                        <p:cTn id="15" dur="500" fill="hold"/>
                                        <p:tgtEl>
                                          <p:spTgt spid="9"/>
                                        </p:tgtEl>
                                        <p:attrNameLst>
                                          <p:attrName>ppt_h</p:attrName>
                                        </p:attrNameLst>
                                      </p:cBhvr>
                                      <p:tavLst>
                                        <p:tav tm="0">
                                          <p:val>
                                            <p:fltVal val="0"/>
                                          </p:val>
                                        </p:tav>
                                        <p:tav tm="100000">
                                          <p:val>
                                            <p:strVal val="#ppt_h"/>
                                          </p:val>
                                        </p:tav>
                                      </p:tavLst>
                                    </p:anim>
                                    <p:anim calcmode="lin" valueType="num">
                                      <p:cBhvr>
                                        <p:cTn id="16" dur="500" fill="hold"/>
                                        <p:tgtEl>
                                          <p:spTgt spid="9"/>
                                        </p:tgtEl>
                                        <p:attrNameLst>
                                          <p:attrName>style.rotation</p:attrName>
                                        </p:attrNameLst>
                                      </p:cBhvr>
                                      <p:tavLst>
                                        <p:tav tm="0">
                                          <p:val>
                                            <p:fltVal val="90"/>
                                          </p:val>
                                        </p:tav>
                                        <p:tav tm="100000">
                                          <p:val>
                                            <p:fltVal val="0"/>
                                          </p:val>
                                        </p:tav>
                                      </p:tavLst>
                                    </p:anim>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8E1AFA-1BD6-4AFC-A864-2784C0BA57C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F45A5DD-6D25-418D-99AC-75F513F783A1}"/>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542B2100-A712-488A-B791-1EC729BDF4C3}"/>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1923F810-1F2B-4ED2-ACAD-E116AE8D4621}"/>
              </a:ext>
            </a:extLst>
          </p:cNvPr>
          <p:cNvSpPr>
            <a:spLocks noGrp="1"/>
          </p:cNvSpPr>
          <p:nvPr>
            <p:ph type="dt" sz="half" idx="10"/>
          </p:nvPr>
        </p:nvSpPr>
        <p:spPr/>
        <p:txBody>
          <a:bodyPr/>
          <a:lstStyle/>
          <a:p>
            <a:fld id="{D2274A23-6202-4CD2-8574-185C4F1BCB1B}" type="datetimeFigureOut">
              <a:rPr lang="zh-CN" altLang="en-US" smtClean="0"/>
              <a:t>2023/3/16</a:t>
            </a:fld>
            <a:endParaRPr lang="zh-CN" altLang="en-US"/>
          </a:p>
        </p:txBody>
      </p:sp>
      <p:sp>
        <p:nvSpPr>
          <p:cNvPr id="6" name="页脚占位符 5">
            <a:extLst>
              <a:ext uri="{FF2B5EF4-FFF2-40B4-BE49-F238E27FC236}">
                <a16:creationId xmlns:a16="http://schemas.microsoft.com/office/drawing/2014/main" id="{8AC5C3B1-8C33-41F8-975B-80BC0D644C6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2DE0F85-9823-40DA-B7BA-363B1C37CB5D}"/>
              </a:ext>
            </a:extLst>
          </p:cNvPr>
          <p:cNvSpPr>
            <a:spLocks noGrp="1"/>
          </p:cNvSpPr>
          <p:nvPr>
            <p:ph type="sldNum" sz="quarter" idx="12"/>
          </p:nvPr>
        </p:nvSpPr>
        <p:spPr/>
        <p:txBody>
          <a:bodyPr/>
          <a:lstStyle/>
          <a:p>
            <a:fld id="{655C4504-FF4F-4B35-8136-DB891B6A3CA3}" type="slidenum">
              <a:rPr lang="zh-CN" altLang="en-US" smtClean="0"/>
              <a:t>‹#›</a:t>
            </a:fld>
            <a:endParaRPr lang="zh-CN" altLang="en-US"/>
          </a:p>
        </p:txBody>
      </p:sp>
    </p:spTree>
    <p:extLst>
      <p:ext uri="{BB962C8B-B14F-4D97-AF65-F5344CB8AC3E}">
        <p14:creationId xmlns:p14="http://schemas.microsoft.com/office/powerpoint/2010/main" val="13092378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7BEB2E5-716A-4669-AE02-2A582C8C10BA}"/>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6E45126C-6999-4C75-8D93-BC8C5E4A561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48821B8B-4B1E-46CF-90F0-D8EE51123D93}"/>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99488158-C5EF-4ECB-8B87-E1B2A2AB0B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ED5432DB-1F62-4B91-B438-F65A27863831}"/>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E29E34F7-84E1-40DA-B1EA-D80BFA3D6778}"/>
              </a:ext>
            </a:extLst>
          </p:cNvPr>
          <p:cNvSpPr>
            <a:spLocks noGrp="1"/>
          </p:cNvSpPr>
          <p:nvPr>
            <p:ph type="dt" sz="half" idx="10"/>
          </p:nvPr>
        </p:nvSpPr>
        <p:spPr/>
        <p:txBody>
          <a:bodyPr/>
          <a:lstStyle/>
          <a:p>
            <a:fld id="{D2274A23-6202-4CD2-8574-185C4F1BCB1B}" type="datetimeFigureOut">
              <a:rPr lang="zh-CN" altLang="en-US" smtClean="0"/>
              <a:t>2023/3/16</a:t>
            </a:fld>
            <a:endParaRPr lang="zh-CN" altLang="en-US"/>
          </a:p>
        </p:txBody>
      </p:sp>
      <p:sp>
        <p:nvSpPr>
          <p:cNvPr id="8" name="页脚占位符 7">
            <a:extLst>
              <a:ext uri="{FF2B5EF4-FFF2-40B4-BE49-F238E27FC236}">
                <a16:creationId xmlns:a16="http://schemas.microsoft.com/office/drawing/2014/main" id="{017406E6-1F44-444E-9232-DDBCD7BCD798}"/>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FFDFE5A4-6FB6-4985-ADE7-8405779A2412}"/>
              </a:ext>
            </a:extLst>
          </p:cNvPr>
          <p:cNvSpPr>
            <a:spLocks noGrp="1"/>
          </p:cNvSpPr>
          <p:nvPr>
            <p:ph type="sldNum" sz="quarter" idx="12"/>
          </p:nvPr>
        </p:nvSpPr>
        <p:spPr/>
        <p:txBody>
          <a:bodyPr/>
          <a:lstStyle/>
          <a:p>
            <a:fld id="{655C4504-FF4F-4B35-8136-DB891B6A3CA3}" type="slidenum">
              <a:rPr lang="zh-CN" altLang="en-US" smtClean="0"/>
              <a:t>‹#›</a:t>
            </a:fld>
            <a:endParaRPr lang="zh-CN" altLang="en-US"/>
          </a:p>
        </p:txBody>
      </p:sp>
    </p:spTree>
    <p:extLst>
      <p:ext uri="{BB962C8B-B14F-4D97-AF65-F5344CB8AC3E}">
        <p14:creationId xmlns:p14="http://schemas.microsoft.com/office/powerpoint/2010/main" val="715202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7BEB2E5-716A-4669-AE02-2A582C8C10BA}"/>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6E45126C-6999-4C75-8D93-BC8C5E4A561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48821B8B-4B1E-46CF-90F0-D8EE51123D93}"/>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99488158-C5EF-4ECB-8B87-E1B2A2AB0B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ED5432DB-1F62-4B91-B438-F65A27863831}"/>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E29E34F7-84E1-40DA-B1EA-D80BFA3D6778}"/>
              </a:ext>
            </a:extLst>
          </p:cNvPr>
          <p:cNvSpPr>
            <a:spLocks noGrp="1"/>
          </p:cNvSpPr>
          <p:nvPr>
            <p:ph type="dt" sz="half" idx="10"/>
          </p:nvPr>
        </p:nvSpPr>
        <p:spPr/>
        <p:txBody>
          <a:bodyPr/>
          <a:lstStyle/>
          <a:p>
            <a:fld id="{D2274A23-6202-4CD2-8574-185C4F1BCB1B}" type="datetimeFigureOut">
              <a:rPr lang="zh-CN" altLang="en-US" smtClean="0"/>
              <a:t>2023/3/16</a:t>
            </a:fld>
            <a:endParaRPr lang="zh-CN" altLang="en-US"/>
          </a:p>
        </p:txBody>
      </p:sp>
      <p:sp>
        <p:nvSpPr>
          <p:cNvPr id="8" name="页脚占位符 7">
            <a:extLst>
              <a:ext uri="{FF2B5EF4-FFF2-40B4-BE49-F238E27FC236}">
                <a16:creationId xmlns:a16="http://schemas.microsoft.com/office/drawing/2014/main" id="{017406E6-1F44-444E-9232-DDBCD7BCD798}"/>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FFDFE5A4-6FB6-4985-ADE7-8405779A2412}"/>
              </a:ext>
            </a:extLst>
          </p:cNvPr>
          <p:cNvSpPr>
            <a:spLocks noGrp="1"/>
          </p:cNvSpPr>
          <p:nvPr>
            <p:ph type="sldNum" sz="quarter" idx="12"/>
          </p:nvPr>
        </p:nvSpPr>
        <p:spPr/>
        <p:txBody>
          <a:bodyPr/>
          <a:lstStyle/>
          <a:p>
            <a:fld id="{655C4504-FF4F-4B35-8136-DB891B6A3CA3}" type="slidenum">
              <a:rPr lang="zh-CN" altLang="en-US" smtClean="0"/>
              <a:t>‹#›</a:t>
            </a:fld>
            <a:endParaRPr lang="zh-CN" altLang="en-US"/>
          </a:p>
        </p:txBody>
      </p:sp>
      <p:sp>
        <p:nvSpPr>
          <p:cNvPr id="11" name="TextBox 4">
            <a:extLst>
              <a:ext uri="{FF2B5EF4-FFF2-40B4-BE49-F238E27FC236}">
                <a16:creationId xmlns:a16="http://schemas.microsoft.com/office/drawing/2014/main" id="{82E0D7C9-BF32-FCF4-1196-2C4C26F8C8C7}"/>
              </a:ext>
            </a:extLst>
          </p:cNvPr>
          <p:cNvSpPr txBox="1"/>
          <p:nvPr userDrawn="1"/>
        </p:nvSpPr>
        <p:spPr>
          <a:xfrm>
            <a:off x="1835133" y="6739570"/>
            <a:ext cx="1440159" cy="118430"/>
          </a:xfrm>
          <a:prstGeom prst="rect">
            <a:avLst/>
          </a:prstGeom>
          <a:noFill/>
        </p:spPr>
        <p:txBody>
          <a:bodyPr wrap="square" rtlCol="0">
            <a:spAutoFit/>
          </a:bodyPr>
          <a:lstStyle/>
          <a:p>
            <a:pPr>
              <a:lnSpc>
                <a:spcPct val="200000"/>
              </a:lnSpc>
            </a:pPr>
            <a:r>
              <a:rPr lang="zh-CN" altLang="en-US" sz="100" dirty="0">
                <a:solidFill>
                  <a:prstClr val="black"/>
                </a:solidFill>
                <a:latin typeface="微软雅黑" panose="020B0503020204020204" pitchFamily="34" charset="-122"/>
                <a:hlinkClick r:id="rId2"/>
              </a:rPr>
              <a:t>行业</a:t>
            </a:r>
            <a:r>
              <a:rPr lang="en-US" altLang="zh-CN" sz="100" dirty="0">
                <a:solidFill>
                  <a:prstClr val="black"/>
                </a:solidFill>
                <a:latin typeface="微软雅黑" panose="020B0503020204020204" pitchFamily="34" charset="-122"/>
                <a:hlinkClick r:id="rId2"/>
              </a:rPr>
              <a:t>PPT</a:t>
            </a:r>
            <a:r>
              <a:rPr lang="zh-CN" altLang="en-US" sz="100" dirty="0">
                <a:solidFill>
                  <a:prstClr val="black"/>
                </a:solidFill>
                <a:latin typeface="微软雅黑" panose="020B0503020204020204" pitchFamily="34" charset="-122"/>
                <a:hlinkClick r:id="rId2"/>
              </a:rPr>
              <a:t>模板</a:t>
            </a:r>
            <a:r>
              <a:rPr lang="en-US" altLang="zh-CN" sz="100" dirty="0">
                <a:solidFill>
                  <a:prstClr val="black"/>
                </a:solidFill>
                <a:latin typeface="微软雅黑" panose="020B0503020204020204" pitchFamily="34" charset="-122"/>
              </a:rPr>
              <a:t>http://www.1ppt.com/hangye/</a:t>
            </a:r>
          </a:p>
        </p:txBody>
      </p:sp>
    </p:spTree>
    <p:extLst>
      <p:ext uri="{BB962C8B-B14F-4D97-AF65-F5344CB8AC3E}">
        <p14:creationId xmlns:p14="http://schemas.microsoft.com/office/powerpoint/2010/main" val="23269483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8FAC10-9BA3-4AB3-AA86-6481EF9EC08A}"/>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B77D798E-6108-4A90-AAA5-4F9AC7C4E59B}"/>
              </a:ext>
            </a:extLst>
          </p:cNvPr>
          <p:cNvSpPr>
            <a:spLocks noGrp="1"/>
          </p:cNvSpPr>
          <p:nvPr>
            <p:ph type="dt" sz="half" idx="10"/>
          </p:nvPr>
        </p:nvSpPr>
        <p:spPr/>
        <p:txBody>
          <a:bodyPr/>
          <a:lstStyle/>
          <a:p>
            <a:fld id="{D2274A23-6202-4CD2-8574-185C4F1BCB1B}" type="datetimeFigureOut">
              <a:rPr lang="zh-CN" altLang="en-US" smtClean="0"/>
              <a:t>2023/3/16</a:t>
            </a:fld>
            <a:endParaRPr lang="zh-CN" altLang="en-US"/>
          </a:p>
        </p:txBody>
      </p:sp>
      <p:sp>
        <p:nvSpPr>
          <p:cNvPr id="4" name="页脚占位符 3">
            <a:extLst>
              <a:ext uri="{FF2B5EF4-FFF2-40B4-BE49-F238E27FC236}">
                <a16:creationId xmlns:a16="http://schemas.microsoft.com/office/drawing/2014/main" id="{A4C4032A-677A-450D-9570-0AD67111BD78}"/>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B8F8CE5A-F491-45D1-9991-26BE38BE0A5E}"/>
              </a:ext>
            </a:extLst>
          </p:cNvPr>
          <p:cNvSpPr>
            <a:spLocks noGrp="1"/>
          </p:cNvSpPr>
          <p:nvPr>
            <p:ph type="sldNum" sz="quarter" idx="12"/>
          </p:nvPr>
        </p:nvSpPr>
        <p:spPr/>
        <p:txBody>
          <a:bodyPr/>
          <a:lstStyle/>
          <a:p>
            <a:fld id="{655C4504-FF4F-4B35-8136-DB891B6A3CA3}" type="slidenum">
              <a:rPr lang="zh-CN" altLang="en-US" smtClean="0"/>
              <a:t>‹#›</a:t>
            </a:fld>
            <a:endParaRPr lang="zh-CN" altLang="en-US"/>
          </a:p>
        </p:txBody>
      </p:sp>
    </p:spTree>
    <p:extLst>
      <p:ext uri="{BB962C8B-B14F-4D97-AF65-F5344CB8AC3E}">
        <p14:creationId xmlns:p14="http://schemas.microsoft.com/office/powerpoint/2010/main" val="39194312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6E190A4-6AED-4EC7-9878-9C1ABDBF5464}"/>
              </a:ext>
            </a:extLst>
          </p:cNvPr>
          <p:cNvSpPr>
            <a:spLocks noGrp="1"/>
          </p:cNvSpPr>
          <p:nvPr>
            <p:ph type="dt" sz="half" idx="10"/>
          </p:nvPr>
        </p:nvSpPr>
        <p:spPr/>
        <p:txBody>
          <a:bodyPr/>
          <a:lstStyle/>
          <a:p>
            <a:fld id="{D2274A23-6202-4CD2-8574-185C4F1BCB1B}" type="datetimeFigureOut">
              <a:rPr lang="zh-CN" altLang="en-US" smtClean="0"/>
              <a:t>2023/3/16</a:t>
            </a:fld>
            <a:endParaRPr lang="zh-CN" altLang="en-US"/>
          </a:p>
        </p:txBody>
      </p:sp>
      <p:sp>
        <p:nvSpPr>
          <p:cNvPr id="3" name="页脚占位符 2">
            <a:extLst>
              <a:ext uri="{FF2B5EF4-FFF2-40B4-BE49-F238E27FC236}">
                <a16:creationId xmlns:a16="http://schemas.microsoft.com/office/drawing/2014/main" id="{C990007C-AA47-4872-90A4-05B9A81193A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8480D686-BB2E-4EB5-B408-9B86768823ED}"/>
              </a:ext>
            </a:extLst>
          </p:cNvPr>
          <p:cNvSpPr>
            <a:spLocks noGrp="1"/>
          </p:cNvSpPr>
          <p:nvPr>
            <p:ph type="sldNum" sz="quarter" idx="12"/>
          </p:nvPr>
        </p:nvSpPr>
        <p:spPr/>
        <p:txBody>
          <a:bodyPr/>
          <a:lstStyle/>
          <a:p>
            <a:fld id="{655C4504-FF4F-4B35-8136-DB891B6A3CA3}" type="slidenum">
              <a:rPr lang="zh-CN" altLang="en-US" smtClean="0"/>
              <a:t>‹#›</a:t>
            </a:fld>
            <a:endParaRPr lang="zh-CN" altLang="en-US"/>
          </a:p>
        </p:txBody>
      </p:sp>
    </p:spTree>
    <p:extLst>
      <p:ext uri="{BB962C8B-B14F-4D97-AF65-F5344CB8AC3E}">
        <p14:creationId xmlns:p14="http://schemas.microsoft.com/office/powerpoint/2010/main" val="18755059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31BF36-D36F-4948-838B-9FA7770B444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BB5CE505-BC2A-48A4-ABAD-340F59086E3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3CF1C59D-FD7F-4E93-BE27-5B0518C926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5287282E-3132-4FF0-AE82-D2CA660206AC}"/>
              </a:ext>
            </a:extLst>
          </p:cNvPr>
          <p:cNvSpPr>
            <a:spLocks noGrp="1"/>
          </p:cNvSpPr>
          <p:nvPr>
            <p:ph type="dt" sz="half" idx="10"/>
          </p:nvPr>
        </p:nvSpPr>
        <p:spPr/>
        <p:txBody>
          <a:bodyPr/>
          <a:lstStyle/>
          <a:p>
            <a:fld id="{D2274A23-6202-4CD2-8574-185C4F1BCB1B}" type="datetimeFigureOut">
              <a:rPr lang="zh-CN" altLang="en-US" smtClean="0"/>
              <a:t>2023/3/16</a:t>
            </a:fld>
            <a:endParaRPr lang="zh-CN" altLang="en-US"/>
          </a:p>
        </p:txBody>
      </p:sp>
      <p:sp>
        <p:nvSpPr>
          <p:cNvPr id="6" name="页脚占位符 5">
            <a:extLst>
              <a:ext uri="{FF2B5EF4-FFF2-40B4-BE49-F238E27FC236}">
                <a16:creationId xmlns:a16="http://schemas.microsoft.com/office/drawing/2014/main" id="{E3EB570F-653E-47F8-BCA9-DB60C035809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1FC2E30-C9A2-4093-85FF-5E5CE8C354B9}"/>
              </a:ext>
            </a:extLst>
          </p:cNvPr>
          <p:cNvSpPr>
            <a:spLocks noGrp="1"/>
          </p:cNvSpPr>
          <p:nvPr>
            <p:ph type="sldNum" sz="quarter" idx="12"/>
          </p:nvPr>
        </p:nvSpPr>
        <p:spPr/>
        <p:txBody>
          <a:bodyPr/>
          <a:lstStyle/>
          <a:p>
            <a:fld id="{655C4504-FF4F-4B35-8136-DB891B6A3CA3}" type="slidenum">
              <a:rPr lang="zh-CN" altLang="en-US" smtClean="0"/>
              <a:t>‹#›</a:t>
            </a:fld>
            <a:endParaRPr lang="zh-CN" altLang="en-US"/>
          </a:p>
        </p:txBody>
      </p:sp>
    </p:spTree>
    <p:extLst>
      <p:ext uri="{BB962C8B-B14F-4D97-AF65-F5344CB8AC3E}">
        <p14:creationId xmlns:p14="http://schemas.microsoft.com/office/powerpoint/2010/main" val="4764226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57B560FE-5B46-40B0-B99B-70BB0EBE290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6BEB82C8-F363-4012-A0EE-AF3FD15AD1A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C3EF2D6-D02C-403B-A2B4-516C7C5B3CA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274A23-6202-4CD2-8574-185C4F1BCB1B}" type="datetimeFigureOut">
              <a:rPr lang="zh-CN" altLang="en-US" smtClean="0"/>
              <a:t>2023/3/16</a:t>
            </a:fld>
            <a:endParaRPr lang="zh-CN" altLang="en-US"/>
          </a:p>
        </p:txBody>
      </p:sp>
      <p:sp>
        <p:nvSpPr>
          <p:cNvPr id="5" name="页脚占位符 4">
            <a:extLst>
              <a:ext uri="{FF2B5EF4-FFF2-40B4-BE49-F238E27FC236}">
                <a16:creationId xmlns:a16="http://schemas.microsoft.com/office/drawing/2014/main" id="{4C8CA044-2E0A-4C2C-8838-BA19C8402D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A83E2A59-C6D6-4DCE-A781-159B58AC92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5C4504-FF4F-4B35-8136-DB891B6A3CA3}" type="slidenum">
              <a:rPr lang="zh-CN" altLang="en-US" smtClean="0"/>
              <a:t>‹#›</a:t>
            </a:fld>
            <a:endParaRPr lang="zh-CN" altLang="en-US"/>
          </a:p>
        </p:txBody>
      </p:sp>
      <p:pic>
        <p:nvPicPr>
          <p:cNvPr id="7" name="图片 6" descr="图片包含 户外艺术系列, 就坐, 网, 黑色&#10;&#10;已生成高可信度的说明">
            <a:extLst>
              <a:ext uri="{FF2B5EF4-FFF2-40B4-BE49-F238E27FC236}">
                <a16:creationId xmlns:a16="http://schemas.microsoft.com/office/drawing/2014/main" id="{F9FFD5CC-21E7-4216-95F5-11F24BB91A13}"/>
              </a:ext>
            </a:extLst>
          </p:cNvPr>
          <p:cNvPicPr>
            <a:picLocks noChangeAspect="1"/>
          </p:cNvPicPr>
          <p:nvPr userDrawn="1"/>
        </p:nvPicPr>
        <p:blipFill>
          <a:blip r:embed="rId15">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6379751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61" r:id="rId6"/>
    <p:sldLayoutId id="2147483654" r:id="rId7"/>
    <p:sldLayoutId id="2147483655" r:id="rId8"/>
    <p:sldLayoutId id="2147483656" r:id="rId9"/>
    <p:sldLayoutId id="2147483657" r:id="rId10"/>
    <p:sldLayoutId id="2147483658" r:id="rId11"/>
    <p:sldLayoutId id="2147483659" r:id="rId12"/>
    <p:sldLayoutId id="2147483660"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0516895"/>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F8808EE4-9783-445B-98D7-7F96F650300B}"/>
              </a:ext>
            </a:extLst>
          </p:cNvPr>
          <p:cNvSpPr/>
          <p:nvPr/>
        </p:nvSpPr>
        <p:spPr>
          <a:xfrm>
            <a:off x="8397629" y="4527894"/>
            <a:ext cx="2436626" cy="769441"/>
          </a:xfrm>
          <a:prstGeom prst="rect">
            <a:avLst/>
          </a:prstGeom>
        </p:spPr>
        <p:txBody>
          <a:bodyPr wrap="square">
            <a:spAutoFit/>
          </a:bodyPr>
          <a:lstStyle/>
          <a:p>
            <a:pPr marL="274320" indent="-274320">
              <a:spcBef>
                <a:spcPct val="20000"/>
              </a:spcBef>
              <a:buClr>
                <a:schemeClr val="accent3"/>
              </a:buClr>
              <a:defRPr/>
            </a:pPr>
            <a:r>
              <a:rPr lang="en-US" altLang="zh-CN" sz="2000" dirty="0">
                <a:solidFill>
                  <a:schemeClr val="accent1">
                    <a:lumMod val="60000"/>
                    <a:lumOff val="40000"/>
                  </a:schemeClr>
                </a:solidFill>
                <a:cs typeface="+mn-ea"/>
                <a:sym typeface="+mn-lt"/>
              </a:rPr>
              <a:t>2020040907016</a:t>
            </a:r>
          </a:p>
          <a:p>
            <a:pPr marL="274320" indent="-274320">
              <a:spcBef>
                <a:spcPct val="20000"/>
              </a:spcBef>
              <a:buClr>
                <a:schemeClr val="accent3"/>
              </a:buClr>
              <a:defRPr/>
            </a:pPr>
            <a:r>
              <a:rPr lang="zh-CN" altLang="en-US" sz="2000" dirty="0">
                <a:solidFill>
                  <a:schemeClr val="accent1">
                    <a:lumMod val="60000"/>
                    <a:lumOff val="40000"/>
                  </a:schemeClr>
                </a:solidFill>
                <a:cs typeface="+mn-ea"/>
                <a:sym typeface="+mn-lt"/>
              </a:rPr>
              <a:t>王鑫磊</a:t>
            </a:r>
            <a:endParaRPr lang="en-US" altLang="zh-CN" sz="2000" dirty="0">
              <a:solidFill>
                <a:schemeClr val="accent1">
                  <a:lumMod val="60000"/>
                  <a:lumOff val="40000"/>
                </a:schemeClr>
              </a:solidFill>
              <a:cs typeface="+mn-ea"/>
              <a:sym typeface="+mn-lt"/>
            </a:endParaRPr>
          </a:p>
        </p:txBody>
      </p:sp>
      <p:sp>
        <p:nvSpPr>
          <p:cNvPr id="15" name="矩形 14">
            <a:extLst>
              <a:ext uri="{FF2B5EF4-FFF2-40B4-BE49-F238E27FC236}">
                <a16:creationId xmlns:a16="http://schemas.microsoft.com/office/drawing/2014/main" id="{BC2748B5-7A47-4A99-9F45-367E78B25CEF}"/>
              </a:ext>
            </a:extLst>
          </p:cNvPr>
          <p:cNvSpPr/>
          <p:nvPr/>
        </p:nvSpPr>
        <p:spPr>
          <a:xfrm>
            <a:off x="2919997" y="1654058"/>
            <a:ext cx="5359159" cy="1107996"/>
          </a:xfrm>
          <a:prstGeom prst="rect">
            <a:avLst/>
          </a:prstGeom>
        </p:spPr>
        <p:txBody>
          <a:bodyPr wrap="none">
            <a:spAutoFit/>
          </a:bodyPr>
          <a:lstStyle/>
          <a:p>
            <a:pPr marL="274320" lvl="0" indent="-274320" algn="ctr">
              <a:spcBef>
                <a:spcPct val="20000"/>
              </a:spcBef>
              <a:buClr>
                <a:schemeClr val="accent3"/>
              </a:buClr>
              <a:defRPr/>
            </a:pPr>
            <a:r>
              <a:rPr lang="zh-CN" altLang="en-US" sz="6600" dirty="0">
                <a:solidFill>
                  <a:srgbClr val="1C617E"/>
                </a:solidFill>
                <a:cs typeface="+mn-ea"/>
                <a:sym typeface="+mn-lt"/>
              </a:rPr>
              <a:t>第 一 次 作 业</a:t>
            </a:r>
            <a:endParaRPr lang="en-US" altLang="zh-CN" sz="6600" dirty="0">
              <a:solidFill>
                <a:srgbClr val="1C617E"/>
              </a:solidFill>
              <a:cs typeface="+mn-ea"/>
              <a:sym typeface="+mn-lt"/>
            </a:endParaRPr>
          </a:p>
        </p:txBody>
      </p:sp>
      <p:sp>
        <p:nvSpPr>
          <p:cNvPr id="3" name="文本框 2">
            <a:extLst>
              <a:ext uri="{FF2B5EF4-FFF2-40B4-BE49-F238E27FC236}">
                <a16:creationId xmlns:a16="http://schemas.microsoft.com/office/drawing/2014/main" id="{77825A11-1E38-3783-7C74-F907A1CEBAC0}"/>
              </a:ext>
            </a:extLst>
          </p:cNvPr>
          <p:cNvSpPr txBox="1"/>
          <p:nvPr/>
        </p:nvSpPr>
        <p:spPr>
          <a:xfrm>
            <a:off x="526473" y="2958655"/>
            <a:ext cx="6096000" cy="3416320"/>
          </a:xfrm>
          <a:prstGeom prst="rect">
            <a:avLst/>
          </a:prstGeom>
          <a:noFill/>
        </p:spPr>
        <p:txBody>
          <a:bodyPr wrap="square">
            <a:spAutoFit/>
          </a:bodyPr>
          <a:lstStyle/>
          <a:p>
            <a:r>
              <a:rPr lang="zh-CN" altLang="en-US" dirty="0">
                <a:solidFill>
                  <a:schemeClr val="accent5">
                    <a:lumMod val="75000"/>
                  </a:schemeClr>
                </a:solidFill>
              </a:rPr>
              <a:t>所分析的文献综述为如下三篇</a:t>
            </a:r>
            <a:endParaRPr lang="en-US" altLang="zh-CN" dirty="0">
              <a:solidFill>
                <a:schemeClr val="accent5">
                  <a:lumMod val="75000"/>
                </a:schemeClr>
              </a:solidFill>
            </a:endParaRPr>
          </a:p>
          <a:p>
            <a:r>
              <a:rPr lang="en-US" altLang="zh-CN" dirty="0">
                <a:solidFill>
                  <a:schemeClr val="accent5">
                    <a:lumMod val="75000"/>
                  </a:schemeClr>
                </a:solidFill>
              </a:rPr>
              <a:t>1.</a:t>
            </a:r>
            <a:r>
              <a:rPr lang="zh-CN" altLang="en-US" dirty="0">
                <a:solidFill>
                  <a:schemeClr val="accent5">
                    <a:lumMod val="75000"/>
                  </a:schemeClr>
                </a:solidFill>
              </a:rPr>
              <a:t>Super-resolution and segmentation deep</a:t>
            </a:r>
          </a:p>
          <a:p>
            <a:r>
              <a:rPr lang="zh-CN" altLang="en-US" dirty="0">
                <a:solidFill>
                  <a:schemeClr val="accent5">
                    <a:lumMod val="75000"/>
                  </a:schemeClr>
                </a:solidFill>
              </a:rPr>
              <a:t>learning for breast cancer histopathology image</a:t>
            </a:r>
          </a:p>
          <a:p>
            <a:r>
              <a:rPr lang="en-US" altLang="zh-CN" dirty="0">
                <a:solidFill>
                  <a:schemeClr val="accent5">
                    <a:lumMod val="75000"/>
                  </a:schemeClr>
                </a:solidFill>
              </a:rPr>
              <a:t>A</a:t>
            </a:r>
            <a:r>
              <a:rPr lang="zh-CN" altLang="en-US" dirty="0">
                <a:solidFill>
                  <a:schemeClr val="accent5">
                    <a:lumMod val="75000"/>
                  </a:schemeClr>
                </a:solidFill>
              </a:rPr>
              <a:t>nalysis</a:t>
            </a:r>
            <a:endParaRPr lang="en-US" altLang="zh-CN" dirty="0">
              <a:solidFill>
                <a:schemeClr val="accent5">
                  <a:lumMod val="75000"/>
                </a:schemeClr>
              </a:solidFill>
            </a:endParaRPr>
          </a:p>
          <a:p>
            <a:endParaRPr lang="en-US" altLang="zh-CN" dirty="0">
              <a:solidFill>
                <a:schemeClr val="accent5">
                  <a:lumMod val="75000"/>
                </a:schemeClr>
              </a:solidFill>
            </a:endParaRPr>
          </a:p>
          <a:p>
            <a:r>
              <a:rPr lang="en-US" altLang="zh-CN" dirty="0">
                <a:solidFill>
                  <a:schemeClr val="accent5">
                    <a:lumMod val="75000"/>
                  </a:schemeClr>
                </a:solidFill>
              </a:rPr>
              <a:t>2. Breast Cancer Detection, Segmentation and Classification on Histopathology Images Analysis: A Systematic Review</a:t>
            </a:r>
          </a:p>
          <a:p>
            <a:endParaRPr lang="en-US" altLang="zh-CN" dirty="0">
              <a:solidFill>
                <a:schemeClr val="accent5">
                  <a:lumMod val="75000"/>
                </a:schemeClr>
              </a:solidFill>
            </a:endParaRPr>
          </a:p>
          <a:p>
            <a:r>
              <a:rPr lang="en-US" altLang="zh-CN" dirty="0">
                <a:solidFill>
                  <a:schemeClr val="accent5">
                    <a:lumMod val="75000"/>
                  </a:schemeClr>
                </a:solidFill>
              </a:rPr>
              <a:t>3. Large scale tissue histopathology image</a:t>
            </a:r>
          </a:p>
          <a:p>
            <a:r>
              <a:rPr lang="en-US" altLang="zh-CN" dirty="0">
                <a:solidFill>
                  <a:schemeClr val="accent5">
                    <a:lumMod val="75000"/>
                  </a:schemeClr>
                </a:solidFill>
              </a:rPr>
              <a:t>classification, segmentation, and visualization</a:t>
            </a:r>
          </a:p>
          <a:p>
            <a:r>
              <a:rPr lang="en-US" altLang="zh-CN" dirty="0">
                <a:solidFill>
                  <a:schemeClr val="accent5">
                    <a:lumMod val="75000"/>
                  </a:schemeClr>
                </a:solidFill>
              </a:rPr>
              <a:t>via deep convolutional activation features</a:t>
            </a:r>
            <a:endParaRPr lang="zh-CN" altLang="en-US" dirty="0">
              <a:solidFill>
                <a:schemeClr val="accent5">
                  <a:lumMod val="75000"/>
                </a:schemeClr>
              </a:solidFill>
            </a:endParaRPr>
          </a:p>
        </p:txBody>
      </p:sp>
    </p:spTree>
    <p:extLst>
      <p:ext uri="{BB962C8B-B14F-4D97-AF65-F5344CB8AC3E}">
        <p14:creationId xmlns:p14="http://schemas.microsoft.com/office/powerpoint/2010/main" val="1286758210"/>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50000"/>
                                  </p:iterate>
                                  <p:childTnLst>
                                    <p:set>
                                      <p:cBhvr>
                                        <p:cTn id="6" dur="1" fill="hold">
                                          <p:stCondLst>
                                            <p:cond delay="0"/>
                                          </p:stCondLst>
                                        </p:cTn>
                                        <p:tgtEl>
                                          <p:spTgt spid="15"/>
                                        </p:tgtEl>
                                        <p:attrNameLst>
                                          <p:attrName>style.visibility</p:attrName>
                                        </p:attrNameLst>
                                      </p:cBhvr>
                                      <p:to>
                                        <p:strVal val="visible"/>
                                      </p:to>
                                    </p:set>
                                    <p:anim calcmode="lin" valueType="num">
                                      <p:cBhvr>
                                        <p:cTn id="7" dur="200" fill="hold"/>
                                        <p:tgtEl>
                                          <p:spTgt spid="15"/>
                                        </p:tgtEl>
                                        <p:attrNameLst>
                                          <p:attrName>ppt_w</p:attrName>
                                        </p:attrNameLst>
                                      </p:cBhvr>
                                      <p:tavLst>
                                        <p:tav tm="0">
                                          <p:val>
                                            <p:fltVal val="0"/>
                                          </p:val>
                                        </p:tav>
                                        <p:tav tm="100000">
                                          <p:val>
                                            <p:strVal val="#ppt_w"/>
                                          </p:val>
                                        </p:tav>
                                      </p:tavLst>
                                    </p:anim>
                                    <p:anim calcmode="lin" valueType="num">
                                      <p:cBhvr>
                                        <p:cTn id="8" dur="200" fill="hold"/>
                                        <p:tgtEl>
                                          <p:spTgt spid="15"/>
                                        </p:tgtEl>
                                        <p:attrNameLst>
                                          <p:attrName>ppt_h</p:attrName>
                                        </p:attrNameLst>
                                      </p:cBhvr>
                                      <p:tavLst>
                                        <p:tav tm="0">
                                          <p:val>
                                            <p:fltVal val="0"/>
                                          </p:val>
                                        </p:tav>
                                        <p:tav tm="100000">
                                          <p:val>
                                            <p:strVal val="#ppt_h"/>
                                          </p:val>
                                        </p:tav>
                                      </p:tavLst>
                                    </p:anim>
                                    <p:animEffect transition="in" filter="fade">
                                      <p:cBhvr>
                                        <p:cTn id="9" dur="200"/>
                                        <p:tgtEl>
                                          <p:spTgt spid="15"/>
                                        </p:tgtEl>
                                      </p:cBhvr>
                                    </p:animEffect>
                                  </p:childTnLst>
                                </p:cTn>
                              </p:par>
                            </p:childTnLst>
                          </p:cTn>
                        </p:par>
                        <p:par>
                          <p:cTn id="10" fill="hold">
                            <p:stCondLst>
                              <p:cond delay="600"/>
                            </p:stCondLst>
                            <p:childTnLst>
                              <p:par>
                                <p:cTn id="11" presetID="10" presetClass="entr" presetSubtype="0" fill="hold" grpId="0" nodeType="after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400" b="1" dirty="0">
                <a:solidFill>
                  <a:srgbClr val="1C617E"/>
                </a:solidFill>
                <a:cs typeface="+mn-ea"/>
                <a:sym typeface="+mn-lt"/>
              </a:rPr>
              <a:t>病理概念</a:t>
            </a:r>
            <a:endParaRPr lang="en-US" altLang="zh-CN" sz="2400" b="1" dirty="0">
              <a:solidFill>
                <a:srgbClr val="1C617E"/>
              </a:solidFill>
              <a:cs typeface="+mn-ea"/>
              <a:sym typeface="+mn-lt"/>
            </a:endParaRPr>
          </a:p>
          <a:p>
            <a:endParaRPr lang="en-US" altLang="zh-CN" sz="2400" b="1" dirty="0">
              <a:solidFill>
                <a:srgbClr val="1C617E"/>
              </a:solidFill>
              <a:cs typeface="+mn-ea"/>
              <a:sym typeface="+mn-lt"/>
            </a:endParaRPr>
          </a:p>
        </p:txBody>
      </p:sp>
      <p:pic>
        <p:nvPicPr>
          <p:cNvPr id="3" name="图片 2">
            <a:extLst>
              <a:ext uri="{FF2B5EF4-FFF2-40B4-BE49-F238E27FC236}">
                <a16:creationId xmlns:a16="http://schemas.microsoft.com/office/drawing/2014/main" id="{7B03D900-C964-B96D-4722-C34568B78C62}"/>
              </a:ext>
            </a:extLst>
          </p:cNvPr>
          <p:cNvPicPr>
            <a:picLocks noChangeAspect="1"/>
          </p:cNvPicPr>
          <p:nvPr/>
        </p:nvPicPr>
        <p:blipFill>
          <a:blip r:embed="rId3"/>
          <a:stretch>
            <a:fillRect/>
          </a:stretch>
        </p:blipFill>
        <p:spPr>
          <a:xfrm>
            <a:off x="785285" y="1038660"/>
            <a:ext cx="3638737" cy="5556536"/>
          </a:xfrm>
          <a:prstGeom prst="rect">
            <a:avLst/>
          </a:prstGeom>
        </p:spPr>
      </p:pic>
      <p:sp>
        <p:nvSpPr>
          <p:cNvPr id="5" name="文本框 4">
            <a:extLst>
              <a:ext uri="{FF2B5EF4-FFF2-40B4-BE49-F238E27FC236}">
                <a16:creationId xmlns:a16="http://schemas.microsoft.com/office/drawing/2014/main" id="{EBA16664-69AE-FB6C-BB5A-4BDECE1E2819}"/>
              </a:ext>
            </a:extLst>
          </p:cNvPr>
          <p:cNvSpPr txBox="1"/>
          <p:nvPr/>
        </p:nvSpPr>
        <p:spPr>
          <a:xfrm>
            <a:off x="5022273" y="1464116"/>
            <a:ext cx="6192982" cy="923330"/>
          </a:xfrm>
          <a:prstGeom prst="rect">
            <a:avLst/>
          </a:prstGeom>
          <a:noFill/>
        </p:spPr>
        <p:txBody>
          <a:bodyPr wrap="square">
            <a:spAutoFit/>
          </a:bodyPr>
          <a:lstStyle/>
          <a:p>
            <a:r>
              <a:rPr lang="zh-CN" altLang="en-US" dirty="0">
                <a:solidFill>
                  <a:schemeClr val="accent1">
                    <a:lumMod val="75000"/>
                  </a:schemeClr>
                </a:solidFill>
              </a:rPr>
              <a:t>基于</a:t>
            </a:r>
            <a:r>
              <a:rPr lang="en-US" altLang="zh-CN" dirty="0">
                <a:solidFill>
                  <a:schemeClr val="accent1">
                    <a:lumMod val="75000"/>
                  </a:schemeClr>
                </a:solidFill>
              </a:rPr>
              <a:t>SRGAN </a:t>
            </a:r>
            <a:r>
              <a:rPr lang="en-US" altLang="zh-CN" dirty="0" err="1">
                <a:solidFill>
                  <a:schemeClr val="accent1">
                    <a:lumMod val="75000"/>
                  </a:schemeClr>
                </a:solidFill>
              </a:rPr>
              <a:t>ResNeXt</a:t>
            </a:r>
            <a:r>
              <a:rPr lang="zh-CN" altLang="en-US" dirty="0">
                <a:solidFill>
                  <a:schemeClr val="accent1">
                    <a:lumMod val="75000"/>
                  </a:schemeClr>
                </a:solidFill>
              </a:rPr>
              <a:t>的超分辨率生成对抗性网络。（</a:t>
            </a:r>
            <a:r>
              <a:rPr lang="en-US" altLang="zh-CN" dirty="0">
                <a:solidFill>
                  <a:schemeClr val="accent1">
                    <a:lumMod val="75000"/>
                  </a:schemeClr>
                </a:solidFill>
              </a:rPr>
              <a:t>a</a:t>
            </a:r>
            <a:r>
              <a:rPr lang="zh-CN" altLang="en-US" dirty="0">
                <a:solidFill>
                  <a:schemeClr val="accent1">
                    <a:lumMod val="75000"/>
                  </a:schemeClr>
                </a:solidFill>
              </a:rPr>
              <a:t>） 发电机型号。（</a:t>
            </a:r>
            <a:r>
              <a:rPr lang="en-US" altLang="zh-CN" dirty="0">
                <a:solidFill>
                  <a:schemeClr val="accent1">
                    <a:lumMod val="75000"/>
                  </a:schemeClr>
                </a:solidFill>
              </a:rPr>
              <a:t>b</a:t>
            </a:r>
            <a:r>
              <a:rPr lang="zh-CN" altLang="en-US" dirty="0">
                <a:solidFill>
                  <a:schemeClr val="accent1">
                    <a:lumMod val="75000"/>
                  </a:schemeClr>
                </a:solidFill>
              </a:rPr>
              <a:t>） 鉴别器模型。（</a:t>
            </a:r>
            <a:r>
              <a:rPr lang="en-US" altLang="zh-CN" dirty="0">
                <a:solidFill>
                  <a:schemeClr val="accent1">
                    <a:lumMod val="75000"/>
                  </a:schemeClr>
                </a:solidFill>
              </a:rPr>
              <a:t>c</a:t>
            </a:r>
            <a:r>
              <a:rPr lang="zh-CN" altLang="en-US" dirty="0">
                <a:solidFill>
                  <a:schemeClr val="accent1">
                    <a:lumMod val="75000"/>
                  </a:schemeClr>
                </a:solidFill>
              </a:rPr>
              <a:t>） 组合模型称为对抗性模型，用于训练生成器模型</a:t>
            </a:r>
          </a:p>
        </p:txBody>
      </p:sp>
    </p:spTree>
    <p:extLst>
      <p:ext uri="{BB962C8B-B14F-4D97-AF65-F5344CB8AC3E}">
        <p14:creationId xmlns:p14="http://schemas.microsoft.com/office/powerpoint/2010/main" val="458051622"/>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1C617E"/>
                </a:solidFill>
                <a:effectLst/>
                <a:uLnTx/>
                <a:uFillTx/>
                <a:latin typeface="Arial" panose="020F0502020204030204"/>
                <a:ea typeface="微软雅黑"/>
                <a:cs typeface="+mn-ea"/>
                <a:sym typeface="+mn-lt"/>
              </a:rPr>
              <a:t>病理概念</a:t>
            </a:r>
            <a:endParaRPr kumimoji="0" lang="en-US" altLang="zh-CN" sz="2400" b="1" i="0" u="none" strike="noStrike" kern="1200" cap="none" spc="0" normalizeH="0" baseline="0" noProof="0" dirty="0">
              <a:ln>
                <a:noFill/>
              </a:ln>
              <a:solidFill>
                <a:srgbClr val="1C617E"/>
              </a:solidFill>
              <a:effectLst/>
              <a:uLnTx/>
              <a:uFillTx/>
              <a:latin typeface="Arial" panose="020F0502020204030204"/>
              <a:ea typeface="微软雅黑"/>
              <a:cs typeface="+mn-ea"/>
              <a:sym typeface="+mn-lt"/>
            </a:endParaRPr>
          </a:p>
        </p:txBody>
      </p:sp>
      <p:sp>
        <p:nvSpPr>
          <p:cNvPr id="2" name="文本框 1">
            <a:extLst>
              <a:ext uri="{FF2B5EF4-FFF2-40B4-BE49-F238E27FC236}">
                <a16:creationId xmlns:a16="http://schemas.microsoft.com/office/drawing/2014/main" id="{73220554-1DCA-EC55-1486-6E2A11DC47EE}"/>
              </a:ext>
            </a:extLst>
          </p:cNvPr>
          <p:cNvSpPr txBox="1"/>
          <p:nvPr/>
        </p:nvSpPr>
        <p:spPr>
          <a:xfrm>
            <a:off x="713509" y="1090044"/>
            <a:ext cx="8499764" cy="1754326"/>
          </a:xfrm>
          <a:prstGeom prst="rect">
            <a:avLst/>
          </a:prstGeom>
          <a:noFill/>
        </p:spPr>
        <p:txBody>
          <a:bodyPr wrap="square" rtlCol="0">
            <a:spAutoFit/>
          </a:bodyPr>
          <a:lstStyle/>
          <a:p>
            <a:pPr marR="0" lvl="0" indent="0" fontAlgn="auto">
              <a:lnSpc>
                <a:spcPct val="100000"/>
              </a:lnSpc>
              <a:spcBef>
                <a:spcPts val="0"/>
              </a:spcBef>
              <a:spcAft>
                <a:spcPts val="0"/>
              </a:spcAft>
              <a:buClrTx/>
              <a:buSzTx/>
              <a:buFontTx/>
              <a:buNone/>
              <a:tabLst/>
              <a:defRPr/>
            </a:pPr>
            <a:r>
              <a:rPr lang="zh-CN" altLang="en-US" b="1" dirty="0">
                <a:solidFill>
                  <a:schemeClr val="accent1">
                    <a:lumMod val="75000"/>
                  </a:schemeClr>
                </a:solidFill>
              </a:rPr>
              <a:t>概念八</a:t>
            </a:r>
            <a:r>
              <a:rPr lang="zh-CN" altLang="en-US" dirty="0">
                <a:solidFill>
                  <a:schemeClr val="accent1">
                    <a:lumMod val="75000"/>
                  </a:schemeClr>
                </a:solidFill>
              </a:rPr>
              <a:t>：数字载玻片扫描仪（</a:t>
            </a:r>
            <a:r>
              <a:rPr lang="en-US" altLang="zh-CN" dirty="0">
                <a:solidFill>
                  <a:schemeClr val="accent1">
                    <a:lumMod val="75000"/>
                  </a:schemeClr>
                </a:solidFill>
              </a:rPr>
              <a:t> Digital slide scanners </a:t>
            </a:r>
            <a:r>
              <a:rPr lang="zh-CN" altLang="en-US" dirty="0">
                <a:solidFill>
                  <a:schemeClr val="accent1">
                    <a:lumMod val="75000"/>
                  </a:schemeClr>
                </a:solidFill>
              </a:rPr>
              <a:t>）</a:t>
            </a:r>
            <a:r>
              <a:rPr lang="en-US" altLang="zh-CN" dirty="0">
                <a:solidFill>
                  <a:schemeClr val="accent1">
                    <a:lumMod val="75000"/>
                  </a:schemeClr>
                </a:solidFill>
              </a:rPr>
              <a:t> 【</a:t>
            </a:r>
            <a:r>
              <a:rPr lang="zh-CN" altLang="en-US" dirty="0">
                <a:solidFill>
                  <a:schemeClr val="accent1">
                    <a:lumMod val="75000"/>
                  </a:schemeClr>
                </a:solidFill>
              </a:rPr>
              <a:t>来自文献</a:t>
            </a:r>
            <a:r>
              <a:rPr lang="en-US" altLang="zh-CN" dirty="0">
                <a:solidFill>
                  <a:schemeClr val="accent1">
                    <a:lumMod val="75000"/>
                  </a:schemeClr>
                </a:solidFill>
              </a:rPr>
              <a:t>2】 </a:t>
            </a:r>
            <a:r>
              <a:rPr lang="zh-CN" altLang="en-US" dirty="0">
                <a:solidFill>
                  <a:schemeClr val="accent1">
                    <a:lumMod val="75000"/>
                  </a:schemeClr>
                </a:solidFill>
              </a:rPr>
              <a:t>：</a:t>
            </a:r>
            <a:endParaRPr lang="en-US" altLang="zh-CN" dirty="0">
              <a:solidFill>
                <a:schemeClr val="accent1">
                  <a:lumMod val="75000"/>
                </a:schemeClr>
              </a:solidFill>
            </a:endParaRPr>
          </a:p>
          <a:p>
            <a:pPr marR="0" lvl="0" indent="0" fontAlgn="auto">
              <a:lnSpc>
                <a:spcPct val="100000"/>
              </a:lnSpc>
              <a:spcBef>
                <a:spcPts val="0"/>
              </a:spcBef>
              <a:spcAft>
                <a:spcPts val="0"/>
              </a:spcAft>
              <a:buClrTx/>
              <a:buSzTx/>
              <a:buFontTx/>
              <a:buNone/>
              <a:tabLst/>
              <a:defRPr/>
            </a:pPr>
            <a:endParaRPr lang="en-US" altLang="zh-CN" dirty="0">
              <a:solidFill>
                <a:schemeClr val="accent1">
                  <a:lumMod val="75000"/>
                </a:schemeClr>
              </a:solidFill>
            </a:endParaRPr>
          </a:p>
          <a:p>
            <a:pPr marR="0" lvl="0" indent="0" fontAlgn="auto">
              <a:lnSpc>
                <a:spcPct val="100000"/>
              </a:lnSpc>
              <a:spcBef>
                <a:spcPts val="0"/>
              </a:spcBef>
              <a:spcAft>
                <a:spcPts val="0"/>
              </a:spcAft>
              <a:buClrTx/>
              <a:buSzTx/>
              <a:buFontTx/>
              <a:buNone/>
              <a:tabLst/>
              <a:defRPr/>
            </a:pPr>
            <a:r>
              <a:rPr lang="en-US" altLang="zh-CN" dirty="0">
                <a:solidFill>
                  <a:schemeClr val="accent1">
                    <a:lumMod val="75000"/>
                  </a:schemeClr>
                </a:solidFill>
              </a:rPr>
              <a:t>    Digital slide scanners are mostly table-top devices that take glass slides as input and produce whole-slide images as output, in a cost-effective and timely manner, often automating inter-mediate steps such as the localization of the tissue and focus plane selection</a:t>
            </a:r>
          </a:p>
        </p:txBody>
      </p:sp>
      <p:sp>
        <p:nvSpPr>
          <p:cNvPr id="4" name="文本框 3">
            <a:extLst>
              <a:ext uri="{FF2B5EF4-FFF2-40B4-BE49-F238E27FC236}">
                <a16:creationId xmlns:a16="http://schemas.microsoft.com/office/drawing/2014/main" id="{DEC57AE2-51D2-D7E9-27B0-1FF94E09BDAF}"/>
              </a:ext>
            </a:extLst>
          </p:cNvPr>
          <p:cNvSpPr txBox="1"/>
          <p:nvPr/>
        </p:nvSpPr>
        <p:spPr>
          <a:xfrm>
            <a:off x="630381" y="3429000"/>
            <a:ext cx="7446819" cy="923330"/>
          </a:xfrm>
          <a:prstGeom prst="rect">
            <a:avLst/>
          </a:prstGeom>
          <a:noFill/>
        </p:spPr>
        <p:txBody>
          <a:bodyPr wrap="square" rtlCol="0">
            <a:spAutoFit/>
          </a:bodyPr>
          <a:lstStyle/>
          <a:p>
            <a:pPr marR="0" lvl="0" indent="0" fontAlgn="auto">
              <a:lnSpc>
                <a:spcPct val="100000"/>
              </a:lnSpc>
              <a:spcBef>
                <a:spcPts val="0"/>
              </a:spcBef>
              <a:spcAft>
                <a:spcPts val="0"/>
              </a:spcAft>
              <a:buClrTx/>
              <a:buSzTx/>
              <a:buFontTx/>
              <a:buNone/>
              <a:tabLst/>
              <a:defRPr/>
            </a:pPr>
            <a:r>
              <a:rPr lang="zh-CN" altLang="en-US" dirty="0">
                <a:solidFill>
                  <a:schemeClr val="accent1">
                    <a:lumMod val="75000"/>
                  </a:schemeClr>
                </a:solidFill>
              </a:rPr>
              <a:t>理解：数字载玻片扫描仪大多是台式设备，以经济高效、及时的方式将载玻片作为输入，并生成完整的载玻片图像作为输出，通常会自动执行组织定位和焦平面选择等中间步骤</a:t>
            </a:r>
          </a:p>
        </p:txBody>
      </p:sp>
    </p:spTree>
    <p:extLst>
      <p:ext uri="{BB962C8B-B14F-4D97-AF65-F5344CB8AC3E}">
        <p14:creationId xmlns:p14="http://schemas.microsoft.com/office/powerpoint/2010/main" val="3086461837"/>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400" b="1" dirty="0">
                <a:solidFill>
                  <a:srgbClr val="1C617E"/>
                </a:solidFill>
                <a:cs typeface="+mn-ea"/>
                <a:sym typeface="+mn-lt"/>
              </a:rPr>
              <a:t>论文结构</a:t>
            </a:r>
            <a:endParaRPr lang="en-US" altLang="zh-CN" sz="2400" b="1" dirty="0">
              <a:solidFill>
                <a:srgbClr val="1C617E"/>
              </a:solidFill>
              <a:cs typeface="+mn-ea"/>
              <a:sym typeface="+mn-lt"/>
            </a:endParaRPr>
          </a:p>
        </p:txBody>
      </p:sp>
      <p:pic>
        <p:nvPicPr>
          <p:cNvPr id="3" name="图片 2">
            <a:extLst>
              <a:ext uri="{FF2B5EF4-FFF2-40B4-BE49-F238E27FC236}">
                <a16:creationId xmlns:a16="http://schemas.microsoft.com/office/drawing/2014/main" id="{C9E9DBEB-3F5E-4832-9124-AE5ED65C0449}"/>
              </a:ext>
            </a:extLst>
          </p:cNvPr>
          <p:cNvPicPr>
            <a:picLocks noChangeAspect="1"/>
          </p:cNvPicPr>
          <p:nvPr/>
        </p:nvPicPr>
        <p:blipFill>
          <a:blip r:embed="rId3"/>
          <a:stretch>
            <a:fillRect/>
          </a:stretch>
        </p:blipFill>
        <p:spPr>
          <a:xfrm>
            <a:off x="601354" y="1343805"/>
            <a:ext cx="6375728" cy="3352972"/>
          </a:xfrm>
          <a:prstGeom prst="rect">
            <a:avLst/>
          </a:prstGeom>
        </p:spPr>
      </p:pic>
      <p:sp>
        <p:nvSpPr>
          <p:cNvPr id="7" name="文本框 6">
            <a:extLst>
              <a:ext uri="{FF2B5EF4-FFF2-40B4-BE49-F238E27FC236}">
                <a16:creationId xmlns:a16="http://schemas.microsoft.com/office/drawing/2014/main" id="{0F4BAA73-F5CA-CB04-D4C9-DEF55D703C16}"/>
              </a:ext>
            </a:extLst>
          </p:cNvPr>
          <p:cNvSpPr txBox="1"/>
          <p:nvPr/>
        </p:nvSpPr>
        <p:spPr>
          <a:xfrm>
            <a:off x="2140527" y="4983171"/>
            <a:ext cx="6192982" cy="923330"/>
          </a:xfrm>
          <a:prstGeom prst="rect">
            <a:avLst/>
          </a:prstGeom>
          <a:noFill/>
        </p:spPr>
        <p:txBody>
          <a:bodyPr wrap="square">
            <a:spAutoFit/>
          </a:bodyPr>
          <a:lstStyle/>
          <a:p>
            <a:pPr algn="just"/>
            <a:r>
              <a:rPr lang="zh-CN" altLang="en-US" dirty="0">
                <a:solidFill>
                  <a:schemeClr val="accent1">
                    <a:lumMod val="75000"/>
                  </a:schemeClr>
                </a:solidFill>
              </a:rPr>
              <a:t>各种图像处理技术</a:t>
            </a:r>
          </a:p>
          <a:p>
            <a:br>
              <a:rPr lang="zh-CN" altLang="en-US" dirty="0"/>
            </a:br>
            <a:endParaRPr lang="zh-CN" altLang="en-US" dirty="0"/>
          </a:p>
        </p:txBody>
      </p:sp>
    </p:spTree>
    <p:extLst>
      <p:ext uri="{BB962C8B-B14F-4D97-AF65-F5344CB8AC3E}">
        <p14:creationId xmlns:p14="http://schemas.microsoft.com/office/powerpoint/2010/main" val="995333575"/>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1C617E"/>
                </a:solidFill>
                <a:effectLst/>
                <a:uLnTx/>
                <a:uFillTx/>
                <a:latin typeface="Arial" panose="020F0502020204030204"/>
                <a:ea typeface="微软雅黑"/>
                <a:cs typeface="+mn-ea"/>
                <a:sym typeface="+mn-lt"/>
              </a:rPr>
              <a:t>病理概念</a:t>
            </a:r>
            <a:endParaRPr kumimoji="0" lang="en-US" altLang="zh-CN" sz="2400" b="1" i="0" u="none" strike="noStrike" kern="1200" cap="none" spc="0" normalizeH="0" baseline="0" noProof="0" dirty="0">
              <a:ln>
                <a:noFill/>
              </a:ln>
              <a:solidFill>
                <a:srgbClr val="1C617E"/>
              </a:solidFill>
              <a:effectLst/>
              <a:uLnTx/>
              <a:uFillTx/>
              <a:latin typeface="Arial" panose="020F0502020204030204"/>
              <a:ea typeface="微软雅黑"/>
              <a:cs typeface="+mn-ea"/>
              <a:sym typeface="+mn-lt"/>
            </a:endParaRPr>
          </a:p>
        </p:txBody>
      </p:sp>
      <p:sp>
        <p:nvSpPr>
          <p:cNvPr id="2" name="文本框 1">
            <a:extLst>
              <a:ext uri="{FF2B5EF4-FFF2-40B4-BE49-F238E27FC236}">
                <a16:creationId xmlns:a16="http://schemas.microsoft.com/office/drawing/2014/main" id="{73220554-1DCA-EC55-1486-6E2A11DC47EE}"/>
              </a:ext>
            </a:extLst>
          </p:cNvPr>
          <p:cNvSpPr txBox="1"/>
          <p:nvPr/>
        </p:nvSpPr>
        <p:spPr>
          <a:xfrm>
            <a:off x="713509" y="1090044"/>
            <a:ext cx="8499764" cy="1200329"/>
          </a:xfrm>
          <a:prstGeom prst="rect">
            <a:avLst/>
          </a:prstGeom>
          <a:noFill/>
        </p:spPr>
        <p:txBody>
          <a:bodyPr wrap="square" rtlCol="0">
            <a:spAutoFit/>
          </a:bodyPr>
          <a:lstStyle/>
          <a:p>
            <a:pPr marR="0" lvl="0" indent="0" fontAlgn="auto">
              <a:lnSpc>
                <a:spcPct val="100000"/>
              </a:lnSpc>
              <a:spcBef>
                <a:spcPts val="0"/>
              </a:spcBef>
              <a:spcAft>
                <a:spcPts val="0"/>
              </a:spcAft>
              <a:buClrTx/>
              <a:buSzTx/>
              <a:buFontTx/>
              <a:buNone/>
              <a:tabLst/>
              <a:defRPr/>
            </a:pPr>
            <a:r>
              <a:rPr lang="zh-CN" altLang="en-US" b="1" dirty="0">
                <a:solidFill>
                  <a:schemeClr val="accent1">
                    <a:lumMod val="75000"/>
                  </a:schemeClr>
                </a:solidFill>
              </a:rPr>
              <a:t>概念九</a:t>
            </a:r>
            <a:r>
              <a:rPr lang="zh-CN" altLang="en-US" dirty="0">
                <a:solidFill>
                  <a:schemeClr val="accent1">
                    <a:lumMod val="75000"/>
                  </a:schemeClr>
                </a:solidFill>
              </a:rPr>
              <a:t>：数字组织病理学图像分析的两种基本类型的任务（</a:t>
            </a:r>
            <a:r>
              <a:rPr lang="en-US" altLang="zh-CN" dirty="0">
                <a:solidFill>
                  <a:schemeClr val="accent1">
                    <a:lumMod val="75000"/>
                  </a:schemeClr>
                </a:solidFill>
              </a:rPr>
              <a:t> two basic types of tasks in digital histopathology image analysis </a:t>
            </a:r>
            <a:r>
              <a:rPr lang="zh-CN" altLang="en-US" dirty="0">
                <a:solidFill>
                  <a:schemeClr val="accent1">
                    <a:lumMod val="75000"/>
                  </a:schemeClr>
                </a:solidFill>
              </a:rPr>
              <a:t>）</a:t>
            </a:r>
            <a:r>
              <a:rPr lang="en-US" altLang="zh-CN" dirty="0">
                <a:solidFill>
                  <a:schemeClr val="accent1">
                    <a:lumMod val="75000"/>
                  </a:schemeClr>
                </a:solidFill>
              </a:rPr>
              <a:t> 【</a:t>
            </a:r>
            <a:r>
              <a:rPr lang="zh-CN" altLang="en-US" dirty="0">
                <a:solidFill>
                  <a:schemeClr val="accent1">
                    <a:lumMod val="75000"/>
                  </a:schemeClr>
                </a:solidFill>
              </a:rPr>
              <a:t>来自文献</a:t>
            </a:r>
            <a:r>
              <a:rPr lang="en-US" altLang="zh-CN" dirty="0">
                <a:solidFill>
                  <a:schemeClr val="accent1">
                    <a:lumMod val="75000"/>
                  </a:schemeClr>
                </a:solidFill>
              </a:rPr>
              <a:t>3】 </a:t>
            </a:r>
            <a:r>
              <a:rPr lang="zh-CN" altLang="en-US" dirty="0">
                <a:solidFill>
                  <a:schemeClr val="accent1">
                    <a:lumMod val="75000"/>
                  </a:schemeClr>
                </a:solidFill>
              </a:rPr>
              <a:t>：</a:t>
            </a:r>
            <a:endParaRPr lang="en-US" altLang="zh-CN" dirty="0">
              <a:solidFill>
                <a:schemeClr val="accent1">
                  <a:lumMod val="75000"/>
                </a:schemeClr>
              </a:solidFill>
            </a:endParaRPr>
          </a:p>
          <a:p>
            <a:pPr marR="0" lvl="0" indent="0" fontAlgn="auto">
              <a:lnSpc>
                <a:spcPct val="100000"/>
              </a:lnSpc>
              <a:spcBef>
                <a:spcPts val="0"/>
              </a:spcBef>
              <a:spcAft>
                <a:spcPts val="0"/>
              </a:spcAft>
              <a:buClrTx/>
              <a:buSzTx/>
              <a:buFontTx/>
              <a:buNone/>
              <a:tabLst/>
              <a:defRPr/>
            </a:pPr>
            <a:r>
              <a:rPr lang="en-US" altLang="zh-CN" dirty="0">
                <a:solidFill>
                  <a:schemeClr val="accent1">
                    <a:lumMod val="75000"/>
                  </a:schemeClr>
                </a:solidFill>
              </a:rPr>
              <a:t>   There are two basic types of tasks in digital histopathology image analysis: image classification and image segmentation.</a:t>
            </a:r>
          </a:p>
        </p:txBody>
      </p:sp>
      <p:sp>
        <p:nvSpPr>
          <p:cNvPr id="4" name="文本框 3">
            <a:extLst>
              <a:ext uri="{FF2B5EF4-FFF2-40B4-BE49-F238E27FC236}">
                <a16:creationId xmlns:a16="http://schemas.microsoft.com/office/drawing/2014/main" id="{DEC57AE2-51D2-D7E9-27B0-1FF94E09BDAF}"/>
              </a:ext>
            </a:extLst>
          </p:cNvPr>
          <p:cNvSpPr txBox="1"/>
          <p:nvPr/>
        </p:nvSpPr>
        <p:spPr>
          <a:xfrm>
            <a:off x="658090" y="2486891"/>
            <a:ext cx="7446819" cy="646331"/>
          </a:xfrm>
          <a:prstGeom prst="rect">
            <a:avLst/>
          </a:prstGeom>
          <a:noFill/>
        </p:spPr>
        <p:txBody>
          <a:bodyPr wrap="square" rtlCol="0">
            <a:spAutoFit/>
          </a:bodyPr>
          <a:lstStyle/>
          <a:p>
            <a:pPr marR="0" lvl="0" indent="0" fontAlgn="auto">
              <a:lnSpc>
                <a:spcPct val="100000"/>
              </a:lnSpc>
              <a:spcBef>
                <a:spcPts val="0"/>
              </a:spcBef>
              <a:spcAft>
                <a:spcPts val="0"/>
              </a:spcAft>
              <a:buClrTx/>
              <a:buSzTx/>
              <a:buFontTx/>
              <a:buNone/>
              <a:tabLst/>
              <a:defRPr/>
            </a:pPr>
            <a:r>
              <a:rPr lang="zh-CN" altLang="en-US" dirty="0">
                <a:solidFill>
                  <a:schemeClr val="accent1">
                    <a:lumMod val="75000"/>
                  </a:schemeClr>
                </a:solidFill>
              </a:rPr>
              <a:t>理解：图像分类和图像分割是数字组织病理学图像分析的两种基本类型的任务</a:t>
            </a:r>
          </a:p>
        </p:txBody>
      </p:sp>
      <p:sp>
        <p:nvSpPr>
          <p:cNvPr id="3" name="文本框 2">
            <a:extLst>
              <a:ext uri="{FF2B5EF4-FFF2-40B4-BE49-F238E27FC236}">
                <a16:creationId xmlns:a16="http://schemas.microsoft.com/office/drawing/2014/main" id="{5E6CFBA5-B3A6-C25E-EC32-39FC60B90FAD}"/>
              </a:ext>
            </a:extLst>
          </p:cNvPr>
          <p:cNvSpPr txBox="1"/>
          <p:nvPr/>
        </p:nvSpPr>
        <p:spPr>
          <a:xfrm>
            <a:off x="658090" y="3466099"/>
            <a:ext cx="8499764" cy="1477328"/>
          </a:xfrm>
          <a:prstGeom prst="rect">
            <a:avLst/>
          </a:prstGeom>
          <a:noFill/>
        </p:spPr>
        <p:txBody>
          <a:bodyPr wrap="square" rtlCol="0">
            <a:spAutoFit/>
          </a:bodyPr>
          <a:lstStyle/>
          <a:p>
            <a:pPr marR="0" lvl="0" indent="0" fontAlgn="auto">
              <a:lnSpc>
                <a:spcPct val="100000"/>
              </a:lnSpc>
              <a:spcBef>
                <a:spcPts val="0"/>
              </a:spcBef>
              <a:spcAft>
                <a:spcPts val="0"/>
              </a:spcAft>
              <a:buClrTx/>
              <a:buSzTx/>
              <a:buFontTx/>
              <a:buNone/>
              <a:tabLst/>
              <a:defRPr/>
            </a:pPr>
            <a:r>
              <a:rPr lang="zh-CN" altLang="en-US" b="1" dirty="0">
                <a:solidFill>
                  <a:schemeClr val="accent1">
                    <a:lumMod val="75000"/>
                  </a:schemeClr>
                </a:solidFill>
              </a:rPr>
              <a:t>概念十</a:t>
            </a:r>
            <a:r>
              <a:rPr lang="zh-CN" altLang="en-US" dirty="0">
                <a:solidFill>
                  <a:schemeClr val="accent1">
                    <a:lumMod val="75000"/>
                  </a:schemeClr>
                </a:solidFill>
              </a:rPr>
              <a:t>：分类任务（</a:t>
            </a:r>
            <a:r>
              <a:rPr lang="en-US" altLang="zh-CN" dirty="0">
                <a:solidFill>
                  <a:schemeClr val="accent1">
                    <a:lumMod val="75000"/>
                  </a:schemeClr>
                </a:solidFill>
              </a:rPr>
              <a:t> classification task </a:t>
            </a:r>
            <a:r>
              <a:rPr lang="zh-CN" altLang="en-US" dirty="0">
                <a:solidFill>
                  <a:schemeClr val="accent1">
                    <a:lumMod val="75000"/>
                  </a:schemeClr>
                </a:solidFill>
              </a:rPr>
              <a:t>）</a:t>
            </a:r>
            <a:r>
              <a:rPr lang="en-US" altLang="zh-CN" dirty="0">
                <a:solidFill>
                  <a:schemeClr val="accent1">
                    <a:lumMod val="75000"/>
                  </a:schemeClr>
                </a:solidFill>
              </a:rPr>
              <a:t> 【</a:t>
            </a:r>
            <a:r>
              <a:rPr lang="zh-CN" altLang="en-US" dirty="0">
                <a:solidFill>
                  <a:schemeClr val="accent1">
                    <a:lumMod val="75000"/>
                  </a:schemeClr>
                </a:solidFill>
              </a:rPr>
              <a:t>来自文献</a:t>
            </a:r>
            <a:r>
              <a:rPr lang="en-US" altLang="zh-CN" dirty="0">
                <a:solidFill>
                  <a:schemeClr val="accent1">
                    <a:lumMod val="75000"/>
                  </a:schemeClr>
                </a:solidFill>
              </a:rPr>
              <a:t>3】 </a:t>
            </a:r>
            <a:r>
              <a:rPr lang="zh-CN" altLang="en-US" dirty="0">
                <a:solidFill>
                  <a:schemeClr val="accent1">
                    <a:lumMod val="75000"/>
                  </a:schemeClr>
                </a:solidFill>
              </a:rPr>
              <a:t>：</a:t>
            </a:r>
            <a:endParaRPr lang="en-US" altLang="zh-CN" dirty="0">
              <a:solidFill>
                <a:schemeClr val="accent1">
                  <a:lumMod val="75000"/>
                </a:schemeClr>
              </a:solidFill>
            </a:endParaRPr>
          </a:p>
          <a:p>
            <a:pPr marR="0" lvl="0" indent="0" fontAlgn="auto">
              <a:lnSpc>
                <a:spcPct val="100000"/>
              </a:lnSpc>
              <a:spcBef>
                <a:spcPts val="0"/>
              </a:spcBef>
              <a:spcAft>
                <a:spcPts val="0"/>
              </a:spcAft>
              <a:buClrTx/>
              <a:buSzTx/>
              <a:buFontTx/>
              <a:buNone/>
              <a:tabLst/>
              <a:defRPr/>
            </a:pPr>
            <a:endParaRPr lang="en-US" altLang="zh-CN" dirty="0">
              <a:solidFill>
                <a:schemeClr val="accent1">
                  <a:lumMod val="75000"/>
                </a:schemeClr>
              </a:solidFill>
            </a:endParaRPr>
          </a:p>
          <a:p>
            <a:pPr marR="0" lvl="0" indent="0" fontAlgn="auto">
              <a:lnSpc>
                <a:spcPct val="100000"/>
              </a:lnSpc>
              <a:spcBef>
                <a:spcPts val="0"/>
              </a:spcBef>
              <a:spcAft>
                <a:spcPts val="0"/>
              </a:spcAft>
              <a:buClrTx/>
              <a:buSzTx/>
              <a:buFontTx/>
              <a:buNone/>
              <a:tabLst/>
              <a:defRPr/>
            </a:pPr>
            <a:r>
              <a:rPr lang="en-US" altLang="zh-CN" dirty="0">
                <a:solidFill>
                  <a:schemeClr val="accent1">
                    <a:lumMod val="75000"/>
                  </a:schemeClr>
                </a:solidFill>
              </a:rPr>
              <a:t> In the classification task, the algorithm takes a whole slide histopathology image as input, and outputs the label of the input image. Possible labels are pre-defined, and they can be certain types of cancer or normal.</a:t>
            </a:r>
          </a:p>
        </p:txBody>
      </p:sp>
      <p:sp>
        <p:nvSpPr>
          <p:cNvPr id="5" name="文本框 4">
            <a:extLst>
              <a:ext uri="{FF2B5EF4-FFF2-40B4-BE49-F238E27FC236}">
                <a16:creationId xmlns:a16="http://schemas.microsoft.com/office/drawing/2014/main" id="{28622D40-5E20-A9E1-B848-7B59FF2B7690}"/>
              </a:ext>
            </a:extLst>
          </p:cNvPr>
          <p:cNvSpPr txBox="1"/>
          <p:nvPr/>
        </p:nvSpPr>
        <p:spPr>
          <a:xfrm>
            <a:off x="568035" y="5236303"/>
            <a:ext cx="7446819" cy="923330"/>
          </a:xfrm>
          <a:prstGeom prst="rect">
            <a:avLst/>
          </a:prstGeom>
          <a:noFill/>
        </p:spPr>
        <p:txBody>
          <a:bodyPr wrap="square" rtlCol="0">
            <a:spAutoFit/>
          </a:bodyPr>
          <a:lstStyle/>
          <a:p>
            <a:pPr marR="0" lvl="0" indent="0" fontAlgn="auto">
              <a:lnSpc>
                <a:spcPct val="100000"/>
              </a:lnSpc>
              <a:spcBef>
                <a:spcPts val="0"/>
              </a:spcBef>
              <a:spcAft>
                <a:spcPts val="0"/>
              </a:spcAft>
              <a:buClrTx/>
              <a:buSzTx/>
              <a:buFontTx/>
              <a:buNone/>
              <a:tabLst/>
              <a:defRPr/>
            </a:pPr>
            <a:r>
              <a:rPr lang="zh-CN" altLang="en-US" dirty="0">
                <a:solidFill>
                  <a:schemeClr val="accent1">
                    <a:lumMod val="75000"/>
                  </a:schemeClr>
                </a:solidFill>
              </a:rPr>
              <a:t>理解：在分类任务中，该算法以整张幻灯片的组织病理学图像作为输入，并输出输入图像的标签。可能的标签是预先定义的，它们可以是某些类型的癌症或正常。</a:t>
            </a:r>
          </a:p>
        </p:txBody>
      </p:sp>
    </p:spTree>
    <p:extLst>
      <p:ext uri="{BB962C8B-B14F-4D97-AF65-F5344CB8AC3E}">
        <p14:creationId xmlns:p14="http://schemas.microsoft.com/office/powerpoint/2010/main" val="3952923701"/>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400" b="1" dirty="0">
                <a:solidFill>
                  <a:srgbClr val="1C617E"/>
                </a:solidFill>
                <a:cs typeface="+mn-ea"/>
                <a:sym typeface="+mn-lt"/>
              </a:rPr>
              <a:t>病理概念</a:t>
            </a:r>
            <a:endParaRPr lang="en-US" altLang="zh-CN" sz="2400" b="1" dirty="0">
              <a:solidFill>
                <a:srgbClr val="1C617E"/>
              </a:solidFill>
              <a:cs typeface="+mn-ea"/>
              <a:sym typeface="+mn-lt"/>
            </a:endParaRPr>
          </a:p>
        </p:txBody>
      </p:sp>
      <p:sp>
        <p:nvSpPr>
          <p:cNvPr id="3" name="文本框 2">
            <a:extLst>
              <a:ext uri="{FF2B5EF4-FFF2-40B4-BE49-F238E27FC236}">
                <a16:creationId xmlns:a16="http://schemas.microsoft.com/office/drawing/2014/main" id="{3B6B0202-D544-55C4-E6B4-2707547D42AA}"/>
              </a:ext>
            </a:extLst>
          </p:cNvPr>
          <p:cNvSpPr txBox="1"/>
          <p:nvPr/>
        </p:nvSpPr>
        <p:spPr>
          <a:xfrm>
            <a:off x="1593273" y="4152175"/>
            <a:ext cx="6192982" cy="2585323"/>
          </a:xfrm>
          <a:prstGeom prst="rect">
            <a:avLst/>
          </a:prstGeom>
          <a:noFill/>
        </p:spPr>
        <p:txBody>
          <a:bodyPr wrap="square">
            <a:spAutoFit/>
          </a:bodyPr>
          <a:lstStyle/>
          <a:p>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分类工作流程。首先，根据图像的放大比例，在矩形网格上对大小为</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336</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或</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672</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个像素的正方形块进行采样。然后将补丁的大小调整为</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224</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个像素，作为</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CNN</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模型的输入。对于每个补丁，从</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CNN</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模型中提取</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4096</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维的特征向量。通过对每个图像进行特征池化和特征选择来获得</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100</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维特征。最后，线性</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SVM</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对所选择的特征进行分类。该图显示了一个二元分类，其中脑瘤、癌症和癌症的阳性（蓝色和橙色）和阴性（绿色）</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a r e G B M a d L G </a:t>
            </a:r>
            <a:r>
              <a:rPr lang="en-US" altLang="zh-CN" b="0" i="0" dirty="0" err="1">
                <a:solidFill>
                  <a:schemeClr val="accent5">
                    <a:lumMod val="75000"/>
                  </a:schemeClr>
                </a:solidFill>
                <a:effectLst/>
                <a:latin typeface="微软雅黑" panose="020B0503020204020204" pitchFamily="34" charset="-122"/>
                <a:ea typeface="微软雅黑" panose="020B0503020204020204" pitchFamily="34" charset="-122"/>
              </a:rPr>
              <a:t>G</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。在多类别分类中，使用</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4096</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维的完整特征向量</a:t>
            </a:r>
            <a:endParaRPr lang="zh-CN" altLang="en-US" dirty="0">
              <a:solidFill>
                <a:schemeClr val="accent5">
                  <a:lumMod val="75000"/>
                </a:schemeClr>
              </a:solidFill>
            </a:endParaRPr>
          </a:p>
        </p:txBody>
      </p:sp>
      <p:pic>
        <p:nvPicPr>
          <p:cNvPr id="5" name="图片 4">
            <a:extLst>
              <a:ext uri="{FF2B5EF4-FFF2-40B4-BE49-F238E27FC236}">
                <a16:creationId xmlns:a16="http://schemas.microsoft.com/office/drawing/2014/main" id="{CF46DE1A-63E5-786A-54B8-3880DFA7C9C9}"/>
              </a:ext>
            </a:extLst>
          </p:cNvPr>
          <p:cNvPicPr>
            <a:picLocks noChangeAspect="1"/>
          </p:cNvPicPr>
          <p:nvPr/>
        </p:nvPicPr>
        <p:blipFill>
          <a:blip r:embed="rId3"/>
          <a:stretch>
            <a:fillRect/>
          </a:stretch>
        </p:blipFill>
        <p:spPr>
          <a:xfrm>
            <a:off x="505790" y="1269928"/>
            <a:ext cx="7398130" cy="2794144"/>
          </a:xfrm>
          <a:prstGeom prst="rect">
            <a:avLst/>
          </a:prstGeom>
        </p:spPr>
      </p:pic>
    </p:spTree>
    <p:extLst>
      <p:ext uri="{BB962C8B-B14F-4D97-AF65-F5344CB8AC3E}">
        <p14:creationId xmlns:p14="http://schemas.microsoft.com/office/powerpoint/2010/main" val="3652930041"/>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1C617E"/>
                </a:solidFill>
                <a:effectLst/>
                <a:uLnTx/>
                <a:uFillTx/>
                <a:latin typeface="Arial" panose="020F0502020204030204"/>
                <a:ea typeface="微软雅黑"/>
                <a:cs typeface="+mn-ea"/>
                <a:sym typeface="+mn-lt"/>
              </a:rPr>
              <a:t>病理概念</a:t>
            </a:r>
            <a:endParaRPr kumimoji="0" lang="en-US" altLang="zh-CN" sz="2400" b="1" i="0" u="none" strike="noStrike" kern="1200" cap="none" spc="0" normalizeH="0" baseline="0" noProof="0" dirty="0">
              <a:ln>
                <a:noFill/>
              </a:ln>
              <a:solidFill>
                <a:srgbClr val="1C617E"/>
              </a:solidFill>
              <a:effectLst/>
              <a:uLnTx/>
              <a:uFillTx/>
              <a:latin typeface="Arial" panose="020F0502020204030204"/>
              <a:ea typeface="微软雅黑"/>
              <a:cs typeface="+mn-ea"/>
              <a:sym typeface="+mn-lt"/>
            </a:endParaRPr>
          </a:p>
        </p:txBody>
      </p:sp>
      <p:sp>
        <p:nvSpPr>
          <p:cNvPr id="2" name="文本框 1">
            <a:extLst>
              <a:ext uri="{FF2B5EF4-FFF2-40B4-BE49-F238E27FC236}">
                <a16:creationId xmlns:a16="http://schemas.microsoft.com/office/drawing/2014/main" id="{73220554-1DCA-EC55-1486-6E2A11DC47EE}"/>
              </a:ext>
            </a:extLst>
          </p:cNvPr>
          <p:cNvSpPr txBox="1"/>
          <p:nvPr/>
        </p:nvSpPr>
        <p:spPr>
          <a:xfrm>
            <a:off x="713509" y="1090044"/>
            <a:ext cx="8499764" cy="1200329"/>
          </a:xfrm>
          <a:prstGeom prst="rect">
            <a:avLst/>
          </a:prstGeom>
          <a:noFill/>
        </p:spPr>
        <p:txBody>
          <a:bodyPr wrap="square" rtlCol="0">
            <a:spAutoFit/>
          </a:bodyPr>
          <a:lstStyle/>
          <a:p>
            <a:pPr marR="0" lvl="0" indent="0" fontAlgn="auto">
              <a:lnSpc>
                <a:spcPct val="100000"/>
              </a:lnSpc>
              <a:spcBef>
                <a:spcPts val="0"/>
              </a:spcBef>
              <a:spcAft>
                <a:spcPts val="0"/>
              </a:spcAft>
              <a:buClrTx/>
              <a:buSzTx/>
              <a:buFontTx/>
              <a:buNone/>
              <a:tabLst/>
              <a:defRPr/>
            </a:pPr>
            <a:r>
              <a:rPr lang="zh-CN" altLang="en-US" b="1" dirty="0">
                <a:solidFill>
                  <a:schemeClr val="accent1">
                    <a:lumMod val="75000"/>
                  </a:schemeClr>
                </a:solidFill>
              </a:rPr>
              <a:t>概念十一</a:t>
            </a:r>
            <a:r>
              <a:rPr lang="zh-CN" altLang="en-US" dirty="0">
                <a:solidFill>
                  <a:schemeClr val="accent1">
                    <a:lumMod val="75000"/>
                  </a:schemeClr>
                </a:solidFill>
              </a:rPr>
              <a:t>：分割任务（</a:t>
            </a:r>
            <a:r>
              <a:rPr lang="en-US" altLang="zh-CN" dirty="0">
                <a:solidFill>
                  <a:schemeClr val="accent1">
                    <a:lumMod val="75000"/>
                  </a:schemeClr>
                </a:solidFill>
              </a:rPr>
              <a:t> classification task </a:t>
            </a:r>
            <a:r>
              <a:rPr lang="zh-CN" altLang="en-US" dirty="0">
                <a:solidFill>
                  <a:schemeClr val="accent1">
                    <a:lumMod val="75000"/>
                  </a:schemeClr>
                </a:solidFill>
              </a:rPr>
              <a:t>）</a:t>
            </a:r>
            <a:r>
              <a:rPr lang="en-US" altLang="zh-CN" dirty="0">
                <a:solidFill>
                  <a:schemeClr val="accent1">
                    <a:lumMod val="75000"/>
                  </a:schemeClr>
                </a:solidFill>
              </a:rPr>
              <a:t> 【</a:t>
            </a:r>
            <a:r>
              <a:rPr lang="zh-CN" altLang="en-US" dirty="0">
                <a:solidFill>
                  <a:schemeClr val="accent1">
                    <a:lumMod val="75000"/>
                  </a:schemeClr>
                </a:solidFill>
              </a:rPr>
              <a:t>来自文献</a:t>
            </a:r>
            <a:r>
              <a:rPr lang="en-US" altLang="zh-CN" dirty="0">
                <a:solidFill>
                  <a:schemeClr val="accent1">
                    <a:lumMod val="75000"/>
                  </a:schemeClr>
                </a:solidFill>
              </a:rPr>
              <a:t>3】 </a:t>
            </a:r>
            <a:r>
              <a:rPr lang="zh-CN" altLang="en-US" dirty="0">
                <a:solidFill>
                  <a:schemeClr val="accent1">
                    <a:lumMod val="75000"/>
                  </a:schemeClr>
                </a:solidFill>
              </a:rPr>
              <a:t>：</a:t>
            </a:r>
            <a:endParaRPr lang="en-US" altLang="zh-CN" dirty="0">
              <a:solidFill>
                <a:schemeClr val="accent1">
                  <a:lumMod val="75000"/>
                </a:schemeClr>
              </a:solidFill>
            </a:endParaRPr>
          </a:p>
          <a:p>
            <a:pPr marR="0" lvl="0" indent="0" fontAlgn="auto">
              <a:lnSpc>
                <a:spcPct val="100000"/>
              </a:lnSpc>
              <a:spcBef>
                <a:spcPts val="0"/>
              </a:spcBef>
              <a:spcAft>
                <a:spcPts val="0"/>
              </a:spcAft>
              <a:buClrTx/>
              <a:buSzTx/>
              <a:buFontTx/>
              <a:buNone/>
              <a:tabLst/>
              <a:defRPr/>
            </a:pPr>
            <a:endParaRPr lang="en-US" altLang="zh-CN" dirty="0">
              <a:solidFill>
                <a:schemeClr val="accent1">
                  <a:lumMod val="75000"/>
                </a:schemeClr>
              </a:solidFill>
            </a:endParaRPr>
          </a:p>
          <a:p>
            <a:pPr marR="0" lvl="0" indent="0" fontAlgn="auto">
              <a:lnSpc>
                <a:spcPct val="100000"/>
              </a:lnSpc>
              <a:spcBef>
                <a:spcPts val="0"/>
              </a:spcBef>
              <a:spcAft>
                <a:spcPts val="0"/>
              </a:spcAft>
              <a:buClrTx/>
              <a:buSzTx/>
              <a:buFontTx/>
              <a:buNone/>
              <a:tabLst/>
              <a:defRPr/>
            </a:pPr>
            <a:r>
              <a:rPr lang="en-US" altLang="zh-CN" dirty="0">
                <a:solidFill>
                  <a:schemeClr val="accent1">
                    <a:lumMod val="75000"/>
                  </a:schemeClr>
                </a:solidFill>
              </a:rPr>
              <a:t>  In segmentation, the algorithm takes part of a histopathology image as input, and segments the region in the input image with certain characteristics.</a:t>
            </a:r>
          </a:p>
        </p:txBody>
      </p:sp>
      <p:sp>
        <p:nvSpPr>
          <p:cNvPr id="4" name="文本框 3">
            <a:extLst>
              <a:ext uri="{FF2B5EF4-FFF2-40B4-BE49-F238E27FC236}">
                <a16:creationId xmlns:a16="http://schemas.microsoft.com/office/drawing/2014/main" id="{DEC57AE2-51D2-D7E9-27B0-1FF94E09BDAF}"/>
              </a:ext>
            </a:extLst>
          </p:cNvPr>
          <p:cNvSpPr txBox="1"/>
          <p:nvPr/>
        </p:nvSpPr>
        <p:spPr>
          <a:xfrm>
            <a:off x="623454" y="2860248"/>
            <a:ext cx="7446819" cy="646331"/>
          </a:xfrm>
          <a:prstGeom prst="rect">
            <a:avLst/>
          </a:prstGeom>
          <a:noFill/>
        </p:spPr>
        <p:txBody>
          <a:bodyPr wrap="square" rtlCol="0">
            <a:spAutoFit/>
          </a:bodyPr>
          <a:lstStyle/>
          <a:p>
            <a:pPr marR="0" lvl="0" indent="0" fontAlgn="auto">
              <a:lnSpc>
                <a:spcPct val="100000"/>
              </a:lnSpc>
              <a:spcBef>
                <a:spcPts val="0"/>
              </a:spcBef>
              <a:spcAft>
                <a:spcPts val="0"/>
              </a:spcAft>
              <a:buClrTx/>
              <a:buSzTx/>
              <a:buFontTx/>
              <a:buNone/>
              <a:tabLst/>
              <a:defRPr/>
            </a:pPr>
            <a:r>
              <a:rPr lang="zh-CN" altLang="en-US" dirty="0">
                <a:solidFill>
                  <a:schemeClr val="accent1">
                    <a:lumMod val="75000"/>
                  </a:schemeClr>
                </a:solidFill>
              </a:rPr>
              <a:t>理解：在分割中，该算法将组织病理学图像的一部分作为输入，并对输入图像中具有一定特征的区域进行分割。</a:t>
            </a:r>
          </a:p>
        </p:txBody>
      </p:sp>
    </p:spTree>
    <p:extLst>
      <p:ext uri="{BB962C8B-B14F-4D97-AF65-F5344CB8AC3E}">
        <p14:creationId xmlns:p14="http://schemas.microsoft.com/office/powerpoint/2010/main" val="487546275"/>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1C617E"/>
                </a:solidFill>
                <a:effectLst/>
                <a:uLnTx/>
                <a:uFillTx/>
                <a:latin typeface="Arial" panose="020F0502020204030204"/>
                <a:ea typeface="微软雅黑"/>
                <a:cs typeface="+mn-ea"/>
                <a:sym typeface="+mn-lt"/>
              </a:rPr>
              <a:t>病理概念</a:t>
            </a:r>
            <a:endParaRPr kumimoji="0" lang="en-US" altLang="zh-CN" sz="2400" b="1" i="0" u="none" strike="noStrike" kern="1200" cap="none" spc="0" normalizeH="0" baseline="0" noProof="0" dirty="0">
              <a:ln>
                <a:noFill/>
              </a:ln>
              <a:solidFill>
                <a:srgbClr val="1C617E"/>
              </a:solidFill>
              <a:effectLst/>
              <a:uLnTx/>
              <a:uFillTx/>
              <a:latin typeface="Arial" panose="020F0502020204030204"/>
              <a:ea typeface="微软雅黑"/>
              <a:cs typeface="+mn-ea"/>
              <a:sym typeface="+mn-lt"/>
            </a:endParaRPr>
          </a:p>
        </p:txBody>
      </p:sp>
      <p:sp>
        <p:nvSpPr>
          <p:cNvPr id="2" name="文本框 1">
            <a:extLst>
              <a:ext uri="{FF2B5EF4-FFF2-40B4-BE49-F238E27FC236}">
                <a16:creationId xmlns:a16="http://schemas.microsoft.com/office/drawing/2014/main" id="{73220554-1DCA-EC55-1486-6E2A11DC47EE}"/>
              </a:ext>
            </a:extLst>
          </p:cNvPr>
          <p:cNvSpPr txBox="1"/>
          <p:nvPr/>
        </p:nvSpPr>
        <p:spPr>
          <a:xfrm>
            <a:off x="713508" y="1090044"/>
            <a:ext cx="8811492" cy="1754326"/>
          </a:xfrm>
          <a:prstGeom prst="rect">
            <a:avLst/>
          </a:prstGeom>
          <a:noFill/>
        </p:spPr>
        <p:txBody>
          <a:bodyPr wrap="square" rtlCol="0">
            <a:spAutoFit/>
          </a:bodyPr>
          <a:lstStyle/>
          <a:p>
            <a:pPr marR="0" lvl="0" indent="0" fontAlgn="auto">
              <a:lnSpc>
                <a:spcPct val="100000"/>
              </a:lnSpc>
              <a:spcBef>
                <a:spcPts val="0"/>
              </a:spcBef>
              <a:spcAft>
                <a:spcPts val="0"/>
              </a:spcAft>
              <a:buClrTx/>
              <a:buSzTx/>
              <a:buFontTx/>
              <a:buNone/>
              <a:tabLst/>
              <a:defRPr/>
            </a:pPr>
            <a:r>
              <a:rPr lang="zh-CN" altLang="en-US" b="1" dirty="0">
                <a:solidFill>
                  <a:schemeClr val="accent1">
                    <a:lumMod val="75000"/>
                  </a:schemeClr>
                </a:solidFill>
              </a:rPr>
              <a:t>概念十二</a:t>
            </a:r>
            <a:r>
              <a:rPr lang="zh-CN" altLang="en-US" dirty="0">
                <a:solidFill>
                  <a:schemeClr val="accent1">
                    <a:lumMod val="75000"/>
                  </a:schemeClr>
                </a:solidFill>
              </a:rPr>
              <a:t>：补片置信度热图（</a:t>
            </a:r>
            <a:r>
              <a:rPr lang="en-US" altLang="zh-CN" dirty="0">
                <a:solidFill>
                  <a:schemeClr val="accent1">
                    <a:lumMod val="75000"/>
                  </a:schemeClr>
                </a:solidFill>
              </a:rPr>
              <a:t> Heatmaps of patch confidence</a:t>
            </a:r>
            <a:r>
              <a:rPr lang="zh-CN" altLang="en-US" dirty="0">
                <a:solidFill>
                  <a:schemeClr val="accent1">
                    <a:lumMod val="75000"/>
                  </a:schemeClr>
                </a:solidFill>
              </a:rPr>
              <a:t>）</a:t>
            </a:r>
            <a:r>
              <a:rPr lang="en-US" altLang="zh-CN" dirty="0">
                <a:solidFill>
                  <a:schemeClr val="accent1">
                    <a:lumMod val="75000"/>
                  </a:schemeClr>
                </a:solidFill>
              </a:rPr>
              <a:t> 【</a:t>
            </a:r>
            <a:r>
              <a:rPr lang="zh-CN" altLang="en-US" dirty="0">
                <a:solidFill>
                  <a:schemeClr val="accent1">
                    <a:lumMod val="75000"/>
                  </a:schemeClr>
                </a:solidFill>
              </a:rPr>
              <a:t>来自文献</a:t>
            </a:r>
            <a:r>
              <a:rPr lang="en-US" altLang="zh-CN" dirty="0">
                <a:solidFill>
                  <a:schemeClr val="accent1">
                    <a:lumMod val="75000"/>
                  </a:schemeClr>
                </a:solidFill>
              </a:rPr>
              <a:t>3】 </a:t>
            </a:r>
            <a:r>
              <a:rPr lang="zh-CN" altLang="en-US" dirty="0">
                <a:solidFill>
                  <a:schemeClr val="accent1">
                    <a:lumMod val="75000"/>
                  </a:schemeClr>
                </a:solidFill>
              </a:rPr>
              <a:t>：</a:t>
            </a:r>
            <a:endParaRPr lang="en-US" altLang="zh-CN" dirty="0">
              <a:solidFill>
                <a:schemeClr val="accent1">
                  <a:lumMod val="75000"/>
                </a:schemeClr>
              </a:solidFill>
            </a:endParaRPr>
          </a:p>
          <a:p>
            <a:pPr marR="0" lvl="0" indent="0" fontAlgn="auto">
              <a:lnSpc>
                <a:spcPct val="100000"/>
              </a:lnSpc>
              <a:spcBef>
                <a:spcPts val="0"/>
              </a:spcBef>
              <a:spcAft>
                <a:spcPts val="0"/>
              </a:spcAft>
              <a:buClrTx/>
              <a:buSzTx/>
              <a:buFontTx/>
              <a:buNone/>
              <a:tabLst/>
              <a:defRPr/>
            </a:pPr>
            <a:endParaRPr lang="en-US" altLang="zh-CN" dirty="0">
              <a:solidFill>
                <a:schemeClr val="accent1">
                  <a:lumMod val="75000"/>
                </a:schemeClr>
              </a:solidFill>
            </a:endParaRPr>
          </a:p>
          <a:p>
            <a:pPr marR="0" lvl="0" indent="0" fontAlgn="auto">
              <a:lnSpc>
                <a:spcPct val="100000"/>
              </a:lnSpc>
              <a:spcBef>
                <a:spcPts val="0"/>
              </a:spcBef>
              <a:spcAft>
                <a:spcPts val="0"/>
              </a:spcAft>
              <a:buClrTx/>
              <a:buSzTx/>
              <a:buFontTx/>
              <a:buNone/>
              <a:tabLst/>
              <a:defRPr/>
            </a:pPr>
            <a:r>
              <a:rPr lang="en-US" altLang="zh-CN" dirty="0">
                <a:solidFill>
                  <a:schemeClr val="accent1">
                    <a:lumMod val="75000"/>
                  </a:schemeClr>
                </a:solidFill>
              </a:rPr>
              <a:t>   Heatmaps explain which patches or regions </a:t>
            </a:r>
            <a:r>
              <a:rPr lang="en-US" altLang="zh-CN" dirty="0" err="1">
                <a:solidFill>
                  <a:schemeClr val="accent1">
                    <a:lumMod val="75000"/>
                  </a:schemeClr>
                </a:solidFill>
              </a:rPr>
              <a:t>providestrong</a:t>
            </a:r>
            <a:r>
              <a:rPr lang="en-US" altLang="zh-CN" dirty="0">
                <a:solidFill>
                  <a:schemeClr val="accent1">
                    <a:lumMod val="75000"/>
                  </a:schemeClr>
                </a:solidFill>
              </a:rPr>
              <a:t> responses that make their image fall into the corresponding category, and patches that represent the</a:t>
            </a:r>
          </a:p>
          <a:p>
            <a:pPr marR="0" lvl="0" indent="0" fontAlgn="auto">
              <a:lnSpc>
                <a:spcPct val="100000"/>
              </a:lnSpc>
              <a:spcBef>
                <a:spcPts val="0"/>
              </a:spcBef>
              <a:spcAft>
                <a:spcPts val="0"/>
              </a:spcAft>
              <a:buClrTx/>
              <a:buSzTx/>
              <a:buFontTx/>
              <a:buNone/>
              <a:tabLst/>
              <a:defRPr/>
            </a:pPr>
            <a:r>
              <a:rPr lang="en-US" altLang="zh-CN" dirty="0">
                <a:solidFill>
                  <a:schemeClr val="accent1">
                    <a:lumMod val="75000"/>
                  </a:schemeClr>
                </a:solidFill>
              </a:rPr>
              <a:t>individual neuron response help us understand what characteristics these responses have from the perspective of each classifier.</a:t>
            </a:r>
          </a:p>
        </p:txBody>
      </p:sp>
      <p:sp>
        <p:nvSpPr>
          <p:cNvPr id="4" name="文本框 3">
            <a:extLst>
              <a:ext uri="{FF2B5EF4-FFF2-40B4-BE49-F238E27FC236}">
                <a16:creationId xmlns:a16="http://schemas.microsoft.com/office/drawing/2014/main" id="{DEC57AE2-51D2-D7E9-27B0-1FF94E09BDAF}"/>
              </a:ext>
            </a:extLst>
          </p:cNvPr>
          <p:cNvSpPr txBox="1"/>
          <p:nvPr/>
        </p:nvSpPr>
        <p:spPr>
          <a:xfrm>
            <a:off x="644236" y="3320903"/>
            <a:ext cx="7446819" cy="923330"/>
          </a:xfrm>
          <a:prstGeom prst="rect">
            <a:avLst/>
          </a:prstGeom>
          <a:noFill/>
        </p:spPr>
        <p:txBody>
          <a:bodyPr wrap="square" rtlCol="0">
            <a:spAutoFit/>
          </a:bodyPr>
          <a:lstStyle/>
          <a:p>
            <a:pPr marR="0" lvl="0" indent="0" fontAlgn="auto">
              <a:lnSpc>
                <a:spcPct val="100000"/>
              </a:lnSpc>
              <a:spcBef>
                <a:spcPts val="0"/>
              </a:spcBef>
              <a:spcAft>
                <a:spcPts val="0"/>
              </a:spcAft>
              <a:buClrTx/>
              <a:buSzTx/>
              <a:buFontTx/>
              <a:buNone/>
              <a:tabLst/>
              <a:defRPr/>
            </a:pPr>
            <a:r>
              <a:rPr lang="zh-CN" altLang="en-US" dirty="0">
                <a:solidFill>
                  <a:schemeClr val="accent1">
                    <a:lumMod val="75000"/>
                  </a:schemeClr>
                </a:solidFill>
              </a:rPr>
              <a:t>理解：热图解释了哪些斑块或区域提供了强烈的反应，使其图像属于相应的类别，而代表单个神经元反应的斑块有助于我们从每个分类器的角度了解这些反应具有什么特征</a:t>
            </a:r>
          </a:p>
        </p:txBody>
      </p:sp>
    </p:spTree>
    <p:extLst>
      <p:ext uri="{BB962C8B-B14F-4D97-AF65-F5344CB8AC3E}">
        <p14:creationId xmlns:p14="http://schemas.microsoft.com/office/powerpoint/2010/main" val="2020764992"/>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400" b="1" dirty="0">
                <a:solidFill>
                  <a:srgbClr val="1C617E"/>
                </a:solidFill>
                <a:cs typeface="+mn-ea"/>
                <a:sym typeface="+mn-lt"/>
              </a:rPr>
              <a:t>病理概念</a:t>
            </a:r>
            <a:endParaRPr lang="en-US" altLang="zh-CN" sz="2400" b="1" dirty="0">
              <a:solidFill>
                <a:srgbClr val="1C617E"/>
              </a:solidFill>
              <a:cs typeface="+mn-ea"/>
              <a:sym typeface="+mn-lt"/>
            </a:endParaRPr>
          </a:p>
          <a:p>
            <a:endParaRPr lang="en-US" altLang="zh-CN" sz="2400" b="1" dirty="0">
              <a:solidFill>
                <a:srgbClr val="1C617E"/>
              </a:solidFill>
              <a:cs typeface="+mn-ea"/>
              <a:sym typeface="+mn-lt"/>
            </a:endParaRPr>
          </a:p>
        </p:txBody>
      </p:sp>
      <p:pic>
        <p:nvPicPr>
          <p:cNvPr id="5" name="图片 4">
            <a:extLst>
              <a:ext uri="{FF2B5EF4-FFF2-40B4-BE49-F238E27FC236}">
                <a16:creationId xmlns:a16="http://schemas.microsoft.com/office/drawing/2014/main" id="{58C65341-A10C-C66B-CE3D-52A6A238B2D7}"/>
              </a:ext>
            </a:extLst>
          </p:cNvPr>
          <p:cNvPicPr>
            <a:picLocks noChangeAspect="1"/>
          </p:cNvPicPr>
          <p:nvPr/>
        </p:nvPicPr>
        <p:blipFill>
          <a:blip r:embed="rId3"/>
          <a:stretch>
            <a:fillRect/>
          </a:stretch>
        </p:blipFill>
        <p:spPr>
          <a:xfrm>
            <a:off x="305766" y="1356830"/>
            <a:ext cx="7340977" cy="1886047"/>
          </a:xfrm>
          <a:prstGeom prst="rect">
            <a:avLst/>
          </a:prstGeom>
        </p:spPr>
      </p:pic>
      <p:sp>
        <p:nvSpPr>
          <p:cNvPr id="7" name="文本框 6">
            <a:extLst>
              <a:ext uri="{FF2B5EF4-FFF2-40B4-BE49-F238E27FC236}">
                <a16:creationId xmlns:a16="http://schemas.microsoft.com/office/drawing/2014/main" id="{226EFCC7-9846-319D-14FB-93E45B105039}"/>
              </a:ext>
            </a:extLst>
          </p:cNvPr>
          <p:cNvSpPr txBox="1"/>
          <p:nvPr/>
        </p:nvSpPr>
        <p:spPr>
          <a:xfrm>
            <a:off x="457200" y="3798884"/>
            <a:ext cx="6192982" cy="2585323"/>
          </a:xfrm>
          <a:prstGeom prst="rect">
            <a:avLst/>
          </a:prstGeom>
          <a:noFill/>
        </p:spPr>
        <p:txBody>
          <a:bodyPr wrap="square">
            <a:spAutoFit/>
          </a:bodyPr>
          <a:lstStyle/>
          <a:p>
            <a:pPr algn="just"/>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分段工作流程。类似于分类工作流程，在具有</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8</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像素步长的矩形网格上对大小为</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112</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个像素的正方形块进行采样。每个贴片都有一个阳性（橙色）或阴性（蓝色）标签，分别是脑肿瘤中的坏死与非坏死，以及癌症与非坏死。</a:t>
            </a:r>
          </a:p>
          <a:p>
            <a:pPr algn="just"/>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癌症正常。在训练阶段，如果补丁与注释分割区域的重叠率大于</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0.6</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，则将其标记为正。然后调整补丁的大小，并从我们的</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CNN</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模型中提取</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4096</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维的特征向量。使用线性</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SVM</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分类器来区分负补丁和正补丁。利用所有预测的置信度得分来产生概率映射图像。平滑后，获得正分割</a:t>
            </a:r>
          </a:p>
        </p:txBody>
      </p:sp>
    </p:spTree>
    <p:extLst>
      <p:ext uri="{BB962C8B-B14F-4D97-AF65-F5344CB8AC3E}">
        <p14:creationId xmlns:p14="http://schemas.microsoft.com/office/powerpoint/2010/main" val="919456970"/>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2">
            <a:extLst>
              <a:ext uri="{FF2B5EF4-FFF2-40B4-BE49-F238E27FC236}">
                <a16:creationId xmlns:a16="http://schemas.microsoft.com/office/drawing/2014/main" id="{B10C92CB-246F-4CDE-8F6E-4536F64B58EC}"/>
              </a:ext>
            </a:extLst>
          </p:cNvPr>
          <p:cNvSpPr/>
          <p:nvPr/>
        </p:nvSpPr>
        <p:spPr>
          <a:xfrm>
            <a:off x="2452068" y="2241550"/>
            <a:ext cx="2578100" cy="0"/>
          </a:xfrm>
          <a:custGeom>
            <a:avLst/>
            <a:gdLst>
              <a:gd name="connsiteX0" fmla="*/ 0 w 2578100"/>
              <a:gd name="connsiteY0" fmla="*/ 0 h 0"/>
              <a:gd name="connsiteX1" fmla="*/ 2578100 w 2578100"/>
              <a:gd name="connsiteY1" fmla="*/ 0 h 0"/>
            </a:gdLst>
            <a:ahLst/>
            <a:cxnLst>
              <a:cxn ang="0">
                <a:pos x="connsiteX0" y="connsiteY0"/>
              </a:cxn>
              <a:cxn ang="0">
                <a:pos x="connsiteX1" y="connsiteY1"/>
              </a:cxn>
            </a:cxnLst>
            <a:rect l="l" t="t" r="r" b="b"/>
            <a:pathLst>
              <a:path w="2578100">
                <a:moveTo>
                  <a:pt x="0" y="0"/>
                </a:moveTo>
                <a:lnTo>
                  <a:pt x="2578100" y="0"/>
                </a:lnTo>
              </a:path>
            </a:pathLst>
          </a:custGeom>
          <a:noFill/>
          <a:ln w="57150">
            <a:solidFill>
              <a:srgbClr val="4EC2E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rgbClr val="1C617E"/>
              </a:solidFill>
              <a:cs typeface="+mn-ea"/>
              <a:sym typeface="+mn-lt"/>
            </a:endParaRPr>
          </a:p>
        </p:txBody>
      </p:sp>
      <p:sp>
        <p:nvSpPr>
          <p:cNvPr id="5" name="文本框 13">
            <a:extLst>
              <a:ext uri="{FF2B5EF4-FFF2-40B4-BE49-F238E27FC236}">
                <a16:creationId xmlns:a16="http://schemas.microsoft.com/office/drawing/2014/main" id="{B0B4C82F-C8F6-4BD5-999F-54463B15089F}"/>
              </a:ext>
            </a:extLst>
          </p:cNvPr>
          <p:cNvSpPr txBox="1">
            <a:spLocks noChangeArrowheads="1"/>
          </p:cNvSpPr>
          <p:nvPr/>
        </p:nvSpPr>
        <p:spPr bwMode="auto">
          <a:xfrm>
            <a:off x="2088037" y="2352675"/>
            <a:ext cx="3306161"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6600" dirty="0">
                <a:solidFill>
                  <a:srgbClr val="1C617E"/>
                </a:solidFill>
                <a:latin typeface="+mn-lt"/>
                <a:ea typeface="+mn-ea"/>
                <a:cs typeface="+mn-ea"/>
                <a:sym typeface="+mn-lt"/>
              </a:rPr>
              <a:t>PART02</a:t>
            </a:r>
            <a:endParaRPr lang="zh-CN" altLang="en-US" sz="6600" dirty="0">
              <a:solidFill>
                <a:srgbClr val="1C617E"/>
              </a:solidFill>
              <a:latin typeface="+mn-lt"/>
              <a:ea typeface="+mn-ea"/>
              <a:cs typeface="+mn-ea"/>
              <a:sym typeface="+mn-lt"/>
            </a:endParaRPr>
          </a:p>
        </p:txBody>
      </p:sp>
      <p:sp>
        <p:nvSpPr>
          <p:cNvPr id="6" name="任意多边形 4">
            <a:extLst>
              <a:ext uri="{FF2B5EF4-FFF2-40B4-BE49-F238E27FC236}">
                <a16:creationId xmlns:a16="http://schemas.microsoft.com/office/drawing/2014/main" id="{B4D41440-FB6E-49F0-80BE-121E80FB8DFB}"/>
              </a:ext>
            </a:extLst>
          </p:cNvPr>
          <p:cNvSpPr/>
          <p:nvPr/>
        </p:nvSpPr>
        <p:spPr>
          <a:xfrm>
            <a:off x="2452068" y="4260850"/>
            <a:ext cx="2578100" cy="0"/>
          </a:xfrm>
          <a:custGeom>
            <a:avLst/>
            <a:gdLst>
              <a:gd name="connsiteX0" fmla="*/ 0 w 2578100"/>
              <a:gd name="connsiteY0" fmla="*/ 0 h 0"/>
              <a:gd name="connsiteX1" fmla="*/ 2578100 w 2578100"/>
              <a:gd name="connsiteY1" fmla="*/ 0 h 0"/>
            </a:gdLst>
            <a:ahLst/>
            <a:cxnLst>
              <a:cxn ang="0">
                <a:pos x="connsiteX0" y="connsiteY0"/>
              </a:cxn>
              <a:cxn ang="0">
                <a:pos x="connsiteX1" y="connsiteY1"/>
              </a:cxn>
            </a:cxnLst>
            <a:rect l="l" t="t" r="r" b="b"/>
            <a:pathLst>
              <a:path w="2578100">
                <a:moveTo>
                  <a:pt x="0" y="0"/>
                </a:moveTo>
                <a:lnTo>
                  <a:pt x="2578100" y="0"/>
                </a:lnTo>
              </a:path>
            </a:pathLst>
          </a:custGeom>
          <a:noFill/>
          <a:ln w="57150">
            <a:solidFill>
              <a:srgbClr val="4EC2E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rgbClr val="1C617E"/>
              </a:solidFill>
              <a:cs typeface="+mn-ea"/>
              <a:sym typeface="+mn-lt"/>
            </a:endParaRPr>
          </a:p>
        </p:txBody>
      </p:sp>
      <p:sp>
        <p:nvSpPr>
          <p:cNvPr id="8" name="文本框 66">
            <a:extLst>
              <a:ext uri="{FF2B5EF4-FFF2-40B4-BE49-F238E27FC236}">
                <a16:creationId xmlns:a16="http://schemas.microsoft.com/office/drawing/2014/main" id="{4104ECB6-8550-4862-ACD5-027828D9A6CE}"/>
              </a:ext>
            </a:extLst>
          </p:cNvPr>
          <p:cNvSpPr txBox="1">
            <a:spLocks noChangeArrowheads="1"/>
          </p:cNvSpPr>
          <p:nvPr/>
        </p:nvSpPr>
        <p:spPr bwMode="auto">
          <a:xfrm>
            <a:off x="2452070" y="3319424"/>
            <a:ext cx="2441694"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a:r>
              <a:rPr lang="zh-CN" altLang="en-US" sz="4400" b="1" dirty="0">
                <a:solidFill>
                  <a:srgbClr val="1C617E"/>
                </a:solidFill>
                <a:latin typeface="+mn-lt"/>
                <a:ea typeface="+mn-ea"/>
                <a:cs typeface="+mn-ea"/>
                <a:sym typeface="+mn-lt"/>
              </a:rPr>
              <a:t>论文结构</a:t>
            </a:r>
          </a:p>
        </p:txBody>
      </p:sp>
      <p:pic>
        <p:nvPicPr>
          <p:cNvPr id="9" name="图片 8">
            <a:extLst>
              <a:ext uri="{FF2B5EF4-FFF2-40B4-BE49-F238E27FC236}">
                <a16:creationId xmlns:a16="http://schemas.microsoft.com/office/drawing/2014/main" id="{A41E39D3-60B3-4CD2-BE1B-63F0B33D09B3}"/>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flipH="1">
            <a:off x="6299198" y="-1"/>
            <a:ext cx="6464301" cy="6858001"/>
          </a:xfrm>
          <a:prstGeom prst="rect">
            <a:avLst/>
          </a:prstGeom>
        </p:spPr>
      </p:pic>
      <p:grpSp>
        <p:nvGrpSpPr>
          <p:cNvPr id="10" name="组合 9">
            <a:extLst>
              <a:ext uri="{FF2B5EF4-FFF2-40B4-BE49-F238E27FC236}">
                <a16:creationId xmlns:a16="http://schemas.microsoft.com/office/drawing/2014/main" id="{32AA83D4-5D00-46FE-9035-ACEB980CC4D0}"/>
              </a:ext>
            </a:extLst>
          </p:cNvPr>
          <p:cNvGrpSpPr/>
          <p:nvPr/>
        </p:nvGrpSpPr>
        <p:grpSpPr>
          <a:xfrm>
            <a:off x="4806544" y="5600701"/>
            <a:ext cx="4159656" cy="952500"/>
            <a:chOff x="939800" y="4381500"/>
            <a:chExt cx="10566400" cy="2781300"/>
          </a:xfrm>
        </p:grpSpPr>
        <p:pic>
          <p:nvPicPr>
            <p:cNvPr id="11" name="图片 10" descr="图片包含 服装&#10;&#10;已生成高可信度的说明">
              <a:extLst>
                <a:ext uri="{FF2B5EF4-FFF2-40B4-BE49-F238E27FC236}">
                  <a16:creationId xmlns:a16="http://schemas.microsoft.com/office/drawing/2014/main" id="{FA9B021B-66C0-451C-8E96-A303A3959AF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939800" y="4381500"/>
              <a:ext cx="5549900" cy="2768600"/>
            </a:xfrm>
            <a:prstGeom prst="rect">
              <a:avLst/>
            </a:prstGeom>
          </p:spPr>
        </p:pic>
        <p:pic>
          <p:nvPicPr>
            <p:cNvPr id="12" name="图片 11" descr="图片包含 服装&#10;&#10;已生成高可信度的说明">
              <a:extLst>
                <a:ext uri="{FF2B5EF4-FFF2-40B4-BE49-F238E27FC236}">
                  <a16:creationId xmlns:a16="http://schemas.microsoft.com/office/drawing/2014/main" id="{1B4DE176-64E8-4179-A104-4A92E005087C}"/>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b="-2"/>
            <a:stretch/>
          </p:blipFill>
          <p:spPr>
            <a:xfrm>
              <a:off x="5956300" y="4381500"/>
              <a:ext cx="5549900" cy="2781300"/>
            </a:xfrm>
            <a:prstGeom prst="rect">
              <a:avLst/>
            </a:prstGeom>
          </p:spPr>
        </p:pic>
      </p:grpSp>
    </p:spTree>
    <p:extLst>
      <p:ext uri="{BB962C8B-B14F-4D97-AF65-F5344CB8AC3E}">
        <p14:creationId xmlns:p14="http://schemas.microsoft.com/office/powerpoint/2010/main" val="1161544691"/>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750" fill="hold"/>
                                        <p:tgtEl>
                                          <p:spTgt spid="4"/>
                                        </p:tgtEl>
                                        <p:attrNameLst>
                                          <p:attrName>ppt_x</p:attrName>
                                        </p:attrNameLst>
                                      </p:cBhvr>
                                      <p:tavLst>
                                        <p:tav tm="0">
                                          <p:val>
                                            <p:strVal val="0-#ppt_w/2"/>
                                          </p:val>
                                        </p:tav>
                                        <p:tav tm="100000">
                                          <p:val>
                                            <p:strVal val="#ppt_x"/>
                                          </p:val>
                                        </p:tav>
                                      </p:tavLst>
                                    </p:anim>
                                    <p:anim calcmode="lin" valueType="num">
                                      <p:cBhvr additive="base">
                                        <p:cTn id="12" dur="75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750" fill="hold"/>
                                        <p:tgtEl>
                                          <p:spTgt spid="6"/>
                                        </p:tgtEl>
                                        <p:attrNameLst>
                                          <p:attrName>ppt_x</p:attrName>
                                        </p:attrNameLst>
                                      </p:cBhvr>
                                      <p:tavLst>
                                        <p:tav tm="0">
                                          <p:val>
                                            <p:strVal val="1+#ppt_w/2"/>
                                          </p:val>
                                        </p:tav>
                                        <p:tav tm="100000">
                                          <p:val>
                                            <p:strVal val="#ppt_x"/>
                                          </p:val>
                                        </p:tav>
                                      </p:tavLst>
                                    </p:anim>
                                    <p:anim calcmode="lin" valueType="num">
                                      <p:cBhvr additive="base">
                                        <p:cTn id="16" dur="750" fill="hold"/>
                                        <p:tgtEl>
                                          <p:spTgt spid="6"/>
                                        </p:tgtEl>
                                        <p:attrNameLst>
                                          <p:attrName>ppt_y</p:attrName>
                                        </p:attrNameLst>
                                      </p:cBhvr>
                                      <p:tavLst>
                                        <p:tav tm="0">
                                          <p:val>
                                            <p:strVal val="#ppt_y"/>
                                          </p:val>
                                        </p:tav>
                                        <p:tav tm="100000">
                                          <p:val>
                                            <p:strVal val="#ppt_y"/>
                                          </p:val>
                                        </p:tav>
                                      </p:tavLst>
                                    </p:anim>
                                  </p:childTnLst>
                                </p:cTn>
                              </p:par>
                              <p:par>
                                <p:cTn id="17" presetID="53" presetClass="entr" presetSubtype="16" fill="hold" grpId="0" nodeType="withEffect">
                                  <p:stCondLst>
                                    <p:cond delay="300"/>
                                  </p:stCondLst>
                                  <p:iterate type="lt">
                                    <p:tmPct val="10000"/>
                                  </p:iterate>
                                  <p:childTnLst>
                                    <p:set>
                                      <p:cBhvr>
                                        <p:cTn id="18" dur="1" fill="hold">
                                          <p:stCondLst>
                                            <p:cond delay="0"/>
                                          </p:stCondLst>
                                        </p:cTn>
                                        <p:tgtEl>
                                          <p:spTgt spid="5"/>
                                        </p:tgtEl>
                                        <p:attrNameLst>
                                          <p:attrName>style.visibility</p:attrName>
                                        </p:attrNameLst>
                                      </p:cBhvr>
                                      <p:to>
                                        <p:strVal val="visible"/>
                                      </p:to>
                                    </p:set>
                                    <p:anim calcmode="lin" valueType="num">
                                      <p:cBhvr>
                                        <p:cTn id="19" dur="1000" fill="hold"/>
                                        <p:tgtEl>
                                          <p:spTgt spid="5"/>
                                        </p:tgtEl>
                                        <p:attrNameLst>
                                          <p:attrName>ppt_w</p:attrName>
                                        </p:attrNameLst>
                                      </p:cBhvr>
                                      <p:tavLst>
                                        <p:tav tm="0">
                                          <p:val>
                                            <p:fltVal val="0"/>
                                          </p:val>
                                        </p:tav>
                                        <p:tav tm="100000">
                                          <p:val>
                                            <p:strVal val="#ppt_w"/>
                                          </p:val>
                                        </p:tav>
                                      </p:tavLst>
                                    </p:anim>
                                    <p:anim calcmode="lin" valueType="num">
                                      <p:cBhvr>
                                        <p:cTn id="20" dur="1000" fill="hold"/>
                                        <p:tgtEl>
                                          <p:spTgt spid="5"/>
                                        </p:tgtEl>
                                        <p:attrNameLst>
                                          <p:attrName>ppt_h</p:attrName>
                                        </p:attrNameLst>
                                      </p:cBhvr>
                                      <p:tavLst>
                                        <p:tav tm="0">
                                          <p:val>
                                            <p:fltVal val="0"/>
                                          </p:val>
                                        </p:tav>
                                        <p:tav tm="100000">
                                          <p:val>
                                            <p:strVal val="#ppt_h"/>
                                          </p:val>
                                        </p:tav>
                                      </p:tavLst>
                                    </p:anim>
                                    <p:animEffect transition="in" filter="fade">
                                      <p:cBhvr>
                                        <p:cTn id="21" dur="1000"/>
                                        <p:tgtEl>
                                          <p:spTgt spid="5"/>
                                        </p:tgtEl>
                                      </p:cBhvr>
                                    </p:animEffect>
                                  </p:childTnLst>
                                </p:cTn>
                              </p:par>
                              <p:par>
                                <p:cTn id="22" presetID="53" presetClass="entr" presetSubtype="16" fill="hold" grpId="0" nodeType="withEffect">
                                  <p:stCondLst>
                                    <p:cond delay="500"/>
                                  </p:stCondLst>
                                  <p:childTnLst>
                                    <p:set>
                                      <p:cBhvr>
                                        <p:cTn id="23" dur="1" fill="hold">
                                          <p:stCondLst>
                                            <p:cond delay="0"/>
                                          </p:stCondLst>
                                        </p:cTn>
                                        <p:tgtEl>
                                          <p:spTgt spid="8"/>
                                        </p:tgtEl>
                                        <p:attrNameLst>
                                          <p:attrName>style.visibility</p:attrName>
                                        </p:attrNameLst>
                                      </p:cBhvr>
                                      <p:to>
                                        <p:strVal val="visible"/>
                                      </p:to>
                                    </p:set>
                                    <p:anim calcmode="lin" valueType="num">
                                      <p:cBhvr>
                                        <p:cTn id="24" dur="1000" fill="hold"/>
                                        <p:tgtEl>
                                          <p:spTgt spid="8"/>
                                        </p:tgtEl>
                                        <p:attrNameLst>
                                          <p:attrName>ppt_w</p:attrName>
                                        </p:attrNameLst>
                                      </p:cBhvr>
                                      <p:tavLst>
                                        <p:tav tm="0">
                                          <p:val>
                                            <p:fltVal val="0"/>
                                          </p:val>
                                        </p:tav>
                                        <p:tav tm="100000">
                                          <p:val>
                                            <p:strVal val="#ppt_w"/>
                                          </p:val>
                                        </p:tav>
                                      </p:tavLst>
                                    </p:anim>
                                    <p:anim calcmode="lin" valueType="num">
                                      <p:cBhvr>
                                        <p:cTn id="25" dur="1000" fill="hold"/>
                                        <p:tgtEl>
                                          <p:spTgt spid="8"/>
                                        </p:tgtEl>
                                        <p:attrNameLst>
                                          <p:attrName>ppt_h</p:attrName>
                                        </p:attrNameLst>
                                      </p:cBhvr>
                                      <p:tavLst>
                                        <p:tav tm="0">
                                          <p:val>
                                            <p:fltVal val="0"/>
                                          </p:val>
                                        </p:tav>
                                        <p:tav tm="100000">
                                          <p:val>
                                            <p:strVal val="#ppt_h"/>
                                          </p:val>
                                        </p:tav>
                                      </p:tavLst>
                                    </p:anim>
                                    <p:animEffect transition="in" filter="fade">
                                      <p:cBhvr>
                                        <p:cTn id="26" dur="1000"/>
                                        <p:tgtEl>
                                          <p:spTgt spid="8"/>
                                        </p:tgtEl>
                                      </p:cBhvr>
                                    </p:animEffect>
                                  </p:childTnLst>
                                </p:cTn>
                              </p:par>
                            </p:childTnLst>
                          </p:cTn>
                        </p:par>
                        <p:par>
                          <p:cTn id="27" fill="hold">
                            <p:stCondLst>
                              <p:cond delay="1800"/>
                            </p:stCondLst>
                            <p:childTnLst>
                              <p:par>
                                <p:cTn id="28" presetID="2" presetClass="entr" presetSubtype="4"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additive="base">
                                        <p:cTn id="30" dur="500" fill="hold"/>
                                        <p:tgtEl>
                                          <p:spTgt spid="10"/>
                                        </p:tgtEl>
                                        <p:attrNameLst>
                                          <p:attrName>ppt_x</p:attrName>
                                        </p:attrNameLst>
                                      </p:cBhvr>
                                      <p:tavLst>
                                        <p:tav tm="0">
                                          <p:val>
                                            <p:strVal val="#ppt_x"/>
                                          </p:val>
                                        </p:tav>
                                        <p:tav tm="100000">
                                          <p:val>
                                            <p:strVal val="#ppt_x"/>
                                          </p:val>
                                        </p:tav>
                                      </p:tavLst>
                                    </p:anim>
                                    <p:anim calcmode="lin" valueType="num">
                                      <p:cBhvr additive="base">
                                        <p:cTn id="31"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400" b="1" dirty="0">
                <a:solidFill>
                  <a:srgbClr val="1C617E"/>
                </a:solidFill>
                <a:cs typeface="+mn-ea"/>
                <a:sym typeface="+mn-lt"/>
              </a:rPr>
              <a:t>论文结构</a:t>
            </a:r>
            <a:endParaRPr lang="en-US" altLang="zh-CN" sz="2400" b="1" dirty="0">
              <a:solidFill>
                <a:srgbClr val="1C617E"/>
              </a:solidFill>
              <a:cs typeface="+mn-ea"/>
              <a:sym typeface="+mn-lt"/>
            </a:endParaRPr>
          </a:p>
        </p:txBody>
      </p:sp>
      <p:sp>
        <p:nvSpPr>
          <p:cNvPr id="3" name="文本框 2">
            <a:extLst>
              <a:ext uri="{FF2B5EF4-FFF2-40B4-BE49-F238E27FC236}">
                <a16:creationId xmlns:a16="http://schemas.microsoft.com/office/drawing/2014/main" id="{E686AA23-8890-FD5C-E4C1-85A8EBAB53CC}"/>
              </a:ext>
            </a:extLst>
          </p:cNvPr>
          <p:cNvSpPr txBox="1"/>
          <p:nvPr/>
        </p:nvSpPr>
        <p:spPr>
          <a:xfrm>
            <a:off x="983674" y="914400"/>
            <a:ext cx="4745182" cy="3139321"/>
          </a:xfrm>
          <a:prstGeom prst="rect">
            <a:avLst/>
          </a:prstGeom>
          <a:noFill/>
        </p:spPr>
        <p:txBody>
          <a:bodyPr wrap="square" rtlCol="0">
            <a:spAutoFit/>
          </a:bodyPr>
          <a:lstStyle/>
          <a:p>
            <a:r>
              <a:rPr lang="zh-CN" altLang="en-US" dirty="0">
                <a:solidFill>
                  <a:schemeClr val="accent1">
                    <a:lumMod val="75000"/>
                  </a:schemeClr>
                </a:solidFill>
              </a:rPr>
              <a:t>文献一：</a:t>
            </a:r>
            <a:endParaRPr lang="en-US" altLang="zh-CN" dirty="0">
              <a:solidFill>
                <a:schemeClr val="accent1">
                  <a:lumMod val="75000"/>
                </a:schemeClr>
              </a:solidFill>
            </a:endParaRPr>
          </a:p>
          <a:p>
            <a:r>
              <a:rPr lang="en-US" altLang="zh-CN" b="1" dirty="0">
                <a:solidFill>
                  <a:schemeClr val="accent1">
                    <a:lumMod val="75000"/>
                  </a:schemeClr>
                </a:solidFill>
              </a:rPr>
              <a:t>Abstract</a:t>
            </a:r>
            <a:r>
              <a:rPr lang="zh-CN" altLang="en-US" b="1" dirty="0">
                <a:solidFill>
                  <a:schemeClr val="accent1">
                    <a:lumMod val="75000"/>
                  </a:schemeClr>
                </a:solidFill>
              </a:rPr>
              <a:t>（摘要）</a:t>
            </a:r>
            <a:endParaRPr lang="en-US" altLang="zh-CN" b="1" dirty="0">
              <a:solidFill>
                <a:schemeClr val="accent1">
                  <a:lumMod val="75000"/>
                </a:schemeClr>
              </a:solidFill>
            </a:endParaRPr>
          </a:p>
          <a:p>
            <a:r>
              <a:rPr lang="en-US" altLang="zh-CN" dirty="0">
                <a:solidFill>
                  <a:schemeClr val="accent1">
                    <a:lumMod val="75000"/>
                  </a:schemeClr>
                </a:solidFill>
              </a:rPr>
              <a:t>1.Introduction(</a:t>
            </a:r>
            <a:r>
              <a:rPr lang="zh-CN" altLang="en-US" dirty="0">
                <a:solidFill>
                  <a:schemeClr val="accent1">
                    <a:lumMod val="75000"/>
                  </a:schemeClr>
                </a:solidFill>
              </a:rPr>
              <a:t>引言</a:t>
            </a:r>
            <a:r>
              <a:rPr lang="en-US" altLang="zh-CN" dirty="0">
                <a:solidFill>
                  <a:schemeClr val="accent1">
                    <a:lumMod val="75000"/>
                  </a:schemeClr>
                </a:solidFill>
              </a:rPr>
              <a:t>)</a:t>
            </a:r>
          </a:p>
          <a:p>
            <a:r>
              <a:rPr lang="en-US" altLang="zh-CN" dirty="0">
                <a:solidFill>
                  <a:schemeClr val="accent1">
                    <a:lumMod val="75000"/>
                  </a:schemeClr>
                </a:solidFill>
              </a:rPr>
              <a:t>2. Methods</a:t>
            </a:r>
            <a:r>
              <a:rPr lang="zh-CN" altLang="en-US" dirty="0">
                <a:solidFill>
                  <a:schemeClr val="accent1">
                    <a:lumMod val="75000"/>
                  </a:schemeClr>
                </a:solidFill>
              </a:rPr>
              <a:t>（方法）</a:t>
            </a:r>
            <a:endParaRPr lang="en-US" altLang="zh-CN" dirty="0">
              <a:solidFill>
                <a:schemeClr val="accent1">
                  <a:lumMod val="75000"/>
                </a:schemeClr>
              </a:solidFill>
            </a:endParaRPr>
          </a:p>
          <a:p>
            <a:r>
              <a:rPr lang="en-US" altLang="zh-CN" dirty="0">
                <a:solidFill>
                  <a:schemeClr val="accent1">
                    <a:lumMod val="75000"/>
                  </a:schemeClr>
                </a:solidFill>
              </a:rPr>
              <a:t>3. Results and </a:t>
            </a:r>
            <a:r>
              <a:rPr lang="en-US" altLang="zh-CN" b="1" dirty="0">
                <a:solidFill>
                  <a:schemeClr val="accent1">
                    <a:lumMod val="75000"/>
                  </a:schemeClr>
                </a:solidFill>
              </a:rPr>
              <a:t>discussion</a:t>
            </a:r>
            <a:r>
              <a:rPr lang="zh-CN" altLang="en-US" dirty="0">
                <a:solidFill>
                  <a:schemeClr val="accent1">
                    <a:lumMod val="75000"/>
                  </a:schemeClr>
                </a:solidFill>
              </a:rPr>
              <a:t>（结果和讨论）</a:t>
            </a:r>
            <a:endParaRPr lang="en-US" altLang="zh-CN" dirty="0">
              <a:solidFill>
                <a:schemeClr val="accent1">
                  <a:lumMod val="75000"/>
                </a:schemeClr>
              </a:solidFill>
            </a:endParaRPr>
          </a:p>
          <a:p>
            <a:r>
              <a:rPr lang="en-US" altLang="zh-CN" dirty="0">
                <a:solidFill>
                  <a:schemeClr val="accent1">
                    <a:lumMod val="75000"/>
                  </a:schemeClr>
                </a:solidFill>
              </a:rPr>
              <a:t>4. </a:t>
            </a:r>
            <a:r>
              <a:rPr lang="en-US" altLang="zh-CN" b="1" dirty="0">
                <a:solidFill>
                  <a:schemeClr val="accent1">
                    <a:lumMod val="75000"/>
                  </a:schemeClr>
                </a:solidFill>
              </a:rPr>
              <a:t>Conclusion</a:t>
            </a:r>
            <a:r>
              <a:rPr lang="zh-CN" altLang="en-US" b="1" dirty="0">
                <a:solidFill>
                  <a:schemeClr val="accent1">
                    <a:lumMod val="75000"/>
                  </a:schemeClr>
                </a:solidFill>
              </a:rPr>
              <a:t>（结论）</a:t>
            </a:r>
            <a:r>
              <a:rPr lang="en-US" altLang="zh-CN" b="1" dirty="0">
                <a:solidFill>
                  <a:schemeClr val="accent1">
                    <a:lumMod val="75000"/>
                  </a:schemeClr>
                </a:solidFill>
              </a:rPr>
              <a:t> </a:t>
            </a:r>
          </a:p>
          <a:p>
            <a:r>
              <a:rPr lang="en-US" altLang="zh-CN" dirty="0">
                <a:solidFill>
                  <a:schemeClr val="accent1">
                    <a:lumMod val="75000"/>
                  </a:schemeClr>
                </a:solidFill>
              </a:rPr>
              <a:t>    Funding.</a:t>
            </a:r>
            <a:r>
              <a:rPr lang="zh-CN" altLang="en-US" dirty="0">
                <a:solidFill>
                  <a:schemeClr val="accent1">
                    <a:lumMod val="75000"/>
                  </a:schemeClr>
                </a:solidFill>
              </a:rPr>
              <a:t>（资助）</a:t>
            </a:r>
            <a:endParaRPr lang="en-US" altLang="zh-CN" dirty="0">
              <a:solidFill>
                <a:schemeClr val="accent1">
                  <a:lumMod val="75000"/>
                </a:schemeClr>
              </a:solidFill>
            </a:endParaRPr>
          </a:p>
          <a:p>
            <a:r>
              <a:rPr lang="en-US" altLang="zh-CN" dirty="0">
                <a:solidFill>
                  <a:schemeClr val="accent1">
                    <a:lumMod val="75000"/>
                  </a:schemeClr>
                </a:solidFill>
              </a:rPr>
              <a:t>    Acknowledgment.</a:t>
            </a:r>
            <a:r>
              <a:rPr lang="zh-CN" altLang="en-US" dirty="0">
                <a:solidFill>
                  <a:schemeClr val="accent1">
                    <a:lumMod val="75000"/>
                  </a:schemeClr>
                </a:solidFill>
              </a:rPr>
              <a:t>（致谢）</a:t>
            </a:r>
            <a:endParaRPr lang="en-US" altLang="zh-CN" dirty="0">
              <a:solidFill>
                <a:schemeClr val="accent1">
                  <a:lumMod val="75000"/>
                </a:schemeClr>
              </a:solidFill>
            </a:endParaRPr>
          </a:p>
          <a:p>
            <a:r>
              <a:rPr lang="en-US" altLang="zh-CN" dirty="0">
                <a:solidFill>
                  <a:schemeClr val="accent1">
                    <a:lumMod val="75000"/>
                  </a:schemeClr>
                </a:solidFill>
              </a:rPr>
              <a:t>    Disclosures.</a:t>
            </a:r>
            <a:r>
              <a:rPr lang="zh-CN" altLang="en-US" dirty="0">
                <a:solidFill>
                  <a:schemeClr val="accent1">
                    <a:lumMod val="75000"/>
                  </a:schemeClr>
                </a:solidFill>
              </a:rPr>
              <a:t>（公开）</a:t>
            </a:r>
            <a:endParaRPr lang="en-US" altLang="zh-CN" dirty="0">
              <a:solidFill>
                <a:schemeClr val="accent1">
                  <a:lumMod val="75000"/>
                </a:schemeClr>
              </a:solidFill>
            </a:endParaRPr>
          </a:p>
          <a:p>
            <a:r>
              <a:rPr lang="en-US" altLang="zh-CN" dirty="0">
                <a:solidFill>
                  <a:schemeClr val="accent1">
                    <a:lumMod val="75000"/>
                  </a:schemeClr>
                </a:solidFill>
              </a:rPr>
              <a:t>    Data availability</a:t>
            </a:r>
            <a:r>
              <a:rPr lang="zh-CN" altLang="en-US" dirty="0">
                <a:solidFill>
                  <a:schemeClr val="accent1">
                    <a:lumMod val="75000"/>
                  </a:schemeClr>
                </a:solidFill>
              </a:rPr>
              <a:t>（数据可用性）</a:t>
            </a:r>
            <a:endParaRPr lang="en-US" altLang="zh-CN" dirty="0">
              <a:solidFill>
                <a:schemeClr val="accent1">
                  <a:lumMod val="75000"/>
                </a:schemeClr>
              </a:solidFill>
            </a:endParaRPr>
          </a:p>
          <a:p>
            <a:r>
              <a:rPr lang="en-US" altLang="zh-CN" dirty="0">
                <a:solidFill>
                  <a:schemeClr val="accent1">
                    <a:lumMod val="75000"/>
                  </a:schemeClr>
                </a:solidFill>
              </a:rPr>
              <a:t>    </a:t>
            </a:r>
            <a:r>
              <a:rPr lang="en-US" altLang="zh-CN" b="1" dirty="0">
                <a:solidFill>
                  <a:schemeClr val="accent1">
                    <a:lumMod val="75000"/>
                  </a:schemeClr>
                </a:solidFill>
              </a:rPr>
              <a:t>References</a:t>
            </a:r>
            <a:r>
              <a:rPr lang="zh-CN" altLang="en-US" b="1" dirty="0">
                <a:solidFill>
                  <a:schemeClr val="accent1">
                    <a:lumMod val="75000"/>
                  </a:schemeClr>
                </a:solidFill>
              </a:rPr>
              <a:t> （参考文献）</a:t>
            </a:r>
            <a:endParaRPr lang="en-US" altLang="zh-CN" b="1" dirty="0">
              <a:solidFill>
                <a:schemeClr val="accent1">
                  <a:lumMod val="75000"/>
                </a:schemeClr>
              </a:solidFill>
            </a:endParaRPr>
          </a:p>
        </p:txBody>
      </p:sp>
      <p:sp>
        <p:nvSpPr>
          <p:cNvPr id="4" name="文本框 3">
            <a:extLst>
              <a:ext uri="{FF2B5EF4-FFF2-40B4-BE49-F238E27FC236}">
                <a16:creationId xmlns:a16="http://schemas.microsoft.com/office/drawing/2014/main" id="{BB945858-0F1E-08AB-1A60-952023846B42}"/>
              </a:ext>
            </a:extLst>
          </p:cNvPr>
          <p:cNvSpPr txBox="1"/>
          <p:nvPr/>
        </p:nvSpPr>
        <p:spPr>
          <a:xfrm>
            <a:off x="824345" y="4252427"/>
            <a:ext cx="6192982" cy="2585323"/>
          </a:xfrm>
          <a:prstGeom prst="rect">
            <a:avLst/>
          </a:prstGeom>
          <a:noFill/>
        </p:spPr>
        <p:txBody>
          <a:bodyPr wrap="square">
            <a:spAutoFit/>
          </a:bodyPr>
          <a:lstStyle/>
          <a:p>
            <a:r>
              <a:rPr lang="zh-CN" altLang="en-US" dirty="0">
                <a:solidFill>
                  <a:schemeClr val="accent1">
                    <a:lumMod val="75000"/>
                  </a:schemeClr>
                </a:solidFill>
              </a:rPr>
              <a:t>文献二：</a:t>
            </a:r>
            <a:endParaRPr lang="en-US" altLang="zh-CN" dirty="0">
              <a:solidFill>
                <a:schemeClr val="accent1">
                  <a:lumMod val="75000"/>
                </a:schemeClr>
              </a:solidFill>
            </a:endParaRPr>
          </a:p>
          <a:p>
            <a:r>
              <a:rPr lang="en-US" altLang="zh-CN" dirty="0">
                <a:solidFill>
                  <a:schemeClr val="accent1">
                    <a:lumMod val="75000"/>
                  </a:schemeClr>
                </a:solidFill>
              </a:rPr>
              <a:t>Abstract</a:t>
            </a:r>
            <a:r>
              <a:rPr lang="zh-CN" altLang="en-US" dirty="0">
                <a:solidFill>
                  <a:schemeClr val="accent1">
                    <a:lumMod val="75000"/>
                  </a:schemeClr>
                </a:solidFill>
              </a:rPr>
              <a:t>（摘要）</a:t>
            </a:r>
            <a:endParaRPr lang="en-US" altLang="zh-CN" dirty="0">
              <a:solidFill>
                <a:schemeClr val="accent1">
                  <a:lumMod val="75000"/>
                </a:schemeClr>
              </a:solidFill>
            </a:endParaRPr>
          </a:p>
          <a:p>
            <a:r>
              <a:rPr lang="en-US" altLang="zh-CN" dirty="0">
                <a:solidFill>
                  <a:schemeClr val="accent1">
                    <a:lumMod val="75000"/>
                  </a:schemeClr>
                </a:solidFill>
              </a:rPr>
              <a:t>1.Introduction(</a:t>
            </a:r>
            <a:r>
              <a:rPr lang="zh-CN" altLang="en-US" dirty="0">
                <a:solidFill>
                  <a:schemeClr val="accent1">
                    <a:lumMod val="75000"/>
                  </a:schemeClr>
                </a:solidFill>
              </a:rPr>
              <a:t>引言</a:t>
            </a:r>
            <a:r>
              <a:rPr lang="en-US" altLang="zh-CN" dirty="0">
                <a:solidFill>
                  <a:schemeClr val="accent1">
                    <a:lumMod val="75000"/>
                  </a:schemeClr>
                </a:solidFill>
              </a:rPr>
              <a:t>)</a:t>
            </a:r>
          </a:p>
          <a:p>
            <a:r>
              <a:rPr lang="en-US" altLang="zh-CN" dirty="0">
                <a:solidFill>
                  <a:schemeClr val="accent1">
                    <a:lumMod val="75000"/>
                  </a:schemeClr>
                </a:solidFill>
              </a:rPr>
              <a:t>2. Tissue Staining Analysis</a:t>
            </a:r>
            <a:r>
              <a:rPr lang="zh-CN" altLang="en-US" dirty="0">
                <a:solidFill>
                  <a:schemeClr val="accent1">
                    <a:lumMod val="75000"/>
                  </a:schemeClr>
                </a:solidFill>
              </a:rPr>
              <a:t>（组织染色分析）</a:t>
            </a:r>
            <a:endParaRPr lang="en-US" altLang="zh-CN" dirty="0">
              <a:solidFill>
                <a:schemeClr val="accent1">
                  <a:lumMod val="75000"/>
                </a:schemeClr>
              </a:solidFill>
            </a:endParaRPr>
          </a:p>
          <a:p>
            <a:r>
              <a:rPr lang="en-US" altLang="zh-CN" dirty="0">
                <a:solidFill>
                  <a:schemeClr val="accent1">
                    <a:lumMod val="75000"/>
                  </a:schemeClr>
                </a:solidFill>
              </a:rPr>
              <a:t>3. Methodology</a:t>
            </a:r>
            <a:r>
              <a:rPr lang="zh-CN" altLang="en-US" dirty="0">
                <a:solidFill>
                  <a:schemeClr val="accent1">
                    <a:lumMod val="75000"/>
                  </a:schemeClr>
                </a:solidFill>
              </a:rPr>
              <a:t>（方法论）</a:t>
            </a:r>
            <a:endParaRPr lang="en-US" altLang="zh-CN" dirty="0">
              <a:solidFill>
                <a:schemeClr val="accent1">
                  <a:lumMod val="75000"/>
                </a:schemeClr>
              </a:solidFill>
            </a:endParaRPr>
          </a:p>
          <a:p>
            <a:r>
              <a:rPr lang="en-US" altLang="zh-CN" dirty="0">
                <a:solidFill>
                  <a:schemeClr val="accent1">
                    <a:lumMod val="75000"/>
                  </a:schemeClr>
                </a:solidFill>
              </a:rPr>
              <a:t>4.</a:t>
            </a:r>
            <a:r>
              <a:rPr lang="en-US" altLang="zh-CN" b="1" dirty="0">
                <a:solidFill>
                  <a:schemeClr val="accent1">
                    <a:lumMod val="75000"/>
                  </a:schemeClr>
                </a:solidFill>
              </a:rPr>
              <a:t> Discussion</a:t>
            </a:r>
            <a:r>
              <a:rPr lang="zh-CN" altLang="en-US" dirty="0">
                <a:solidFill>
                  <a:schemeClr val="accent1">
                    <a:lumMod val="75000"/>
                  </a:schemeClr>
                </a:solidFill>
              </a:rPr>
              <a:t>（讨论）</a:t>
            </a:r>
            <a:endParaRPr lang="en-US" altLang="zh-CN" dirty="0">
              <a:solidFill>
                <a:schemeClr val="accent1">
                  <a:lumMod val="75000"/>
                </a:schemeClr>
              </a:solidFill>
            </a:endParaRPr>
          </a:p>
          <a:p>
            <a:r>
              <a:rPr lang="en-US" altLang="zh-CN" dirty="0">
                <a:solidFill>
                  <a:schemeClr val="accent1">
                    <a:lumMod val="75000"/>
                  </a:schemeClr>
                </a:solidFill>
              </a:rPr>
              <a:t>5. </a:t>
            </a:r>
            <a:r>
              <a:rPr lang="en-US" altLang="zh-CN" b="1" dirty="0">
                <a:solidFill>
                  <a:schemeClr val="accent1">
                    <a:lumMod val="75000"/>
                  </a:schemeClr>
                </a:solidFill>
              </a:rPr>
              <a:t>Conclusion</a:t>
            </a:r>
            <a:r>
              <a:rPr lang="zh-CN" altLang="en-US" b="1" dirty="0">
                <a:solidFill>
                  <a:schemeClr val="accent1">
                    <a:lumMod val="75000"/>
                  </a:schemeClr>
                </a:solidFill>
              </a:rPr>
              <a:t>（结论）</a:t>
            </a:r>
            <a:r>
              <a:rPr lang="en-US" altLang="zh-CN" b="1" dirty="0">
                <a:solidFill>
                  <a:schemeClr val="accent1">
                    <a:lumMod val="75000"/>
                  </a:schemeClr>
                </a:solidFill>
              </a:rPr>
              <a:t> </a:t>
            </a:r>
          </a:p>
          <a:p>
            <a:r>
              <a:rPr lang="en-US" altLang="zh-CN" dirty="0">
                <a:solidFill>
                  <a:schemeClr val="accent1">
                    <a:lumMod val="75000"/>
                  </a:schemeClr>
                </a:solidFill>
              </a:rPr>
              <a:t>    Compliance with Ethical Standards.</a:t>
            </a:r>
            <a:r>
              <a:rPr lang="zh-CN" altLang="en-US" dirty="0">
                <a:solidFill>
                  <a:schemeClr val="accent1">
                    <a:lumMod val="75000"/>
                  </a:schemeClr>
                </a:solidFill>
              </a:rPr>
              <a:t>（遵守道德标准）</a:t>
            </a:r>
            <a:endParaRPr lang="en-US" altLang="zh-CN" dirty="0">
              <a:solidFill>
                <a:schemeClr val="accent1">
                  <a:lumMod val="75000"/>
                </a:schemeClr>
              </a:solidFill>
            </a:endParaRPr>
          </a:p>
          <a:p>
            <a:r>
              <a:rPr lang="en-US" altLang="zh-CN" dirty="0">
                <a:solidFill>
                  <a:schemeClr val="accent1">
                    <a:lumMod val="75000"/>
                  </a:schemeClr>
                </a:solidFill>
              </a:rPr>
              <a:t> </a:t>
            </a:r>
            <a:r>
              <a:rPr lang="en-US" altLang="zh-CN" b="1" dirty="0">
                <a:solidFill>
                  <a:schemeClr val="accent1">
                    <a:lumMod val="75000"/>
                  </a:schemeClr>
                </a:solidFill>
              </a:rPr>
              <a:t>   References</a:t>
            </a:r>
            <a:r>
              <a:rPr lang="zh-CN" altLang="en-US" b="1" dirty="0">
                <a:solidFill>
                  <a:schemeClr val="accent1">
                    <a:lumMod val="75000"/>
                  </a:schemeClr>
                </a:solidFill>
              </a:rPr>
              <a:t>（参考文献）</a:t>
            </a:r>
            <a:endParaRPr lang="en-US" altLang="zh-CN" b="1" dirty="0">
              <a:solidFill>
                <a:schemeClr val="accent1">
                  <a:lumMod val="75000"/>
                </a:schemeClr>
              </a:solidFill>
            </a:endParaRPr>
          </a:p>
        </p:txBody>
      </p:sp>
      <p:sp>
        <p:nvSpPr>
          <p:cNvPr id="7" name="文本框 6">
            <a:extLst>
              <a:ext uri="{FF2B5EF4-FFF2-40B4-BE49-F238E27FC236}">
                <a16:creationId xmlns:a16="http://schemas.microsoft.com/office/drawing/2014/main" id="{435B31DE-344E-8232-F47D-C2CFB4042712}"/>
              </a:ext>
            </a:extLst>
          </p:cNvPr>
          <p:cNvSpPr txBox="1"/>
          <p:nvPr/>
        </p:nvSpPr>
        <p:spPr>
          <a:xfrm>
            <a:off x="6463146" y="914400"/>
            <a:ext cx="6192982" cy="2862322"/>
          </a:xfrm>
          <a:prstGeom prst="rect">
            <a:avLst/>
          </a:prstGeom>
          <a:noFill/>
        </p:spPr>
        <p:txBody>
          <a:bodyPr wrap="square">
            <a:spAutoFit/>
          </a:bodyPr>
          <a:lstStyle/>
          <a:p>
            <a:r>
              <a:rPr lang="zh-CN" altLang="en-US" dirty="0">
                <a:solidFill>
                  <a:schemeClr val="accent1">
                    <a:lumMod val="75000"/>
                  </a:schemeClr>
                </a:solidFill>
              </a:rPr>
              <a:t>文献三：</a:t>
            </a:r>
            <a:endParaRPr lang="en-US" altLang="zh-CN" dirty="0">
              <a:solidFill>
                <a:schemeClr val="accent1">
                  <a:lumMod val="75000"/>
                </a:schemeClr>
              </a:solidFill>
            </a:endParaRPr>
          </a:p>
          <a:p>
            <a:r>
              <a:rPr lang="en-US" altLang="zh-CN" b="1" dirty="0">
                <a:solidFill>
                  <a:schemeClr val="accent1">
                    <a:lumMod val="75000"/>
                  </a:schemeClr>
                </a:solidFill>
              </a:rPr>
              <a:t>Abstract</a:t>
            </a:r>
            <a:r>
              <a:rPr lang="zh-CN" altLang="en-US" b="1" dirty="0">
                <a:solidFill>
                  <a:schemeClr val="accent1">
                    <a:lumMod val="75000"/>
                  </a:schemeClr>
                </a:solidFill>
              </a:rPr>
              <a:t>（摘要）</a:t>
            </a:r>
            <a:endParaRPr lang="en-US" altLang="zh-CN" b="1" dirty="0">
              <a:solidFill>
                <a:schemeClr val="accent1">
                  <a:lumMod val="75000"/>
                </a:schemeClr>
              </a:solidFill>
            </a:endParaRPr>
          </a:p>
          <a:p>
            <a:r>
              <a:rPr lang="en-US" altLang="zh-CN" dirty="0">
                <a:solidFill>
                  <a:schemeClr val="accent1">
                    <a:lumMod val="75000"/>
                  </a:schemeClr>
                </a:solidFill>
              </a:rPr>
              <a:t>1. Background</a:t>
            </a:r>
            <a:r>
              <a:rPr lang="zh-CN" altLang="en-US" dirty="0">
                <a:solidFill>
                  <a:schemeClr val="accent1">
                    <a:lumMod val="75000"/>
                  </a:schemeClr>
                </a:solidFill>
              </a:rPr>
              <a:t>（背景）</a:t>
            </a:r>
            <a:endParaRPr lang="en-US" altLang="zh-CN" dirty="0">
              <a:solidFill>
                <a:schemeClr val="accent1">
                  <a:lumMod val="75000"/>
                </a:schemeClr>
              </a:solidFill>
            </a:endParaRPr>
          </a:p>
          <a:p>
            <a:r>
              <a:rPr lang="en-US" altLang="zh-CN" dirty="0">
                <a:solidFill>
                  <a:schemeClr val="accent1">
                    <a:lumMod val="75000"/>
                  </a:schemeClr>
                </a:solidFill>
              </a:rPr>
              <a:t>2. Results and </a:t>
            </a:r>
            <a:r>
              <a:rPr lang="en-US" altLang="zh-CN" b="1" dirty="0">
                <a:solidFill>
                  <a:schemeClr val="accent1">
                    <a:lumMod val="75000"/>
                  </a:schemeClr>
                </a:solidFill>
              </a:rPr>
              <a:t>discussion</a:t>
            </a:r>
            <a:r>
              <a:rPr lang="zh-CN" altLang="en-US" dirty="0">
                <a:solidFill>
                  <a:schemeClr val="accent1">
                    <a:lumMod val="75000"/>
                  </a:schemeClr>
                </a:solidFill>
              </a:rPr>
              <a:t>（结果和讨论）</a:t>
            </a:r>
            <a:endParaRPr lang="en-US" altLang="zh-CN" dirty="0">
              <a:solidFill>
                <a:schemeClr val="accent1">
                  <a:lumMod val="75000"/>
                </a:schemeClr>
              </a:solidFill>
            </a:endParaRPr>
          </a:p>
          <a:p>
            <a:r>
              <a:rPr lang="en-US" altLang="zh-CN" dirty="0">
                <a:solidFill>
                  <a:schemeClr val="accent1">
                    <a:lumMod val="75000"/>
                  </a:schemeClr>
                </a:solidFill>
              </a:rPr>
              <a:t>3. </a:t>
            </a:r>
            <a:r>
              <a:rPr lang="en-US" altLang="zh-CN" b="1" dirty="0">
                <a:solidFill>
                  <a:schemeClr val="accent1">
                    <a:lumMod val="75000"/>
                  </a:schemeClr>
                </a:solidFill>
              </a:rPr>
              <a:t>Conclusions</a:t>
            </a:r>
            <a:r>
              <a:rPr lang="zh-CN" altLang="en-US" b="1" dirty="0">
                <a:solidFill>
                  <a:schemeClr val="accent1">
                    <a:lumMod val="75000"/>
                  </a:schemeClr>
                </a:solidFill>
              </a:rPr>
              <a:t>（结论）</a:t>
            </a:r>
            <a:r>
              <a:rPr lang="en-US" altLang="zh-CN" b="1" dirty="0">
                <a:solidFill>
                  <a:schemeClr val="accent1">
                    <a:lumMod val="75000"/>
                  </a:schemeClr>
                </a:solidFill>
              </a:rPr>
              <a:t> </a:t>
            </a:r>
          </a:p>
          <a:p>
            <a:r>
              <a:rPr lang="en-US" altLang="zh-CN" dirty="0">
                <a:solidFill>
                  <a:schemeClr val="accent1">
                    <a:lumMod val="75000"/>
                  </a:schemeClr>
                </a:solidFill>
              </a:rPr>
              <a:t>    Funding.</a:t>
            </a:r>
            <a:r>
              <a:rPr lang="zh-CN" altLang="en-US" dirty="0">
                <a:solidFill>
                  <a:schemeClr val="accent1">
                    <a:lumMod val="75000"/>
                  </a:schemeClr>
                </a:solidFill>
              </a:rPr>
              <a:t>（资助）</a:t>
            </a:r>
            <a:endParaRPr lang="en-US" altLang="zh-CN" dirty="0">
              <a:solidFill>
                <a:schemeClr val="accent1">
                  <a:lumMod val="75000"/>
                </a:schemeClr>
              </a:solidFill>
            </a:endParaRPr>
          </a:p>
          <a:p>
            <a:r>
              <a:rPr lang="en-US" altLang="zh-CN" dirty="0">
                <a:solidFill>
                  <a:schemeClr val="accent1">
                    <a:lumMod val="75000"/>
                  </a:schemeClr>
                </a:solidFill>
              </a:rPr>
              <a:t>    Acknowledgment.</a:t>
            </a:r>
            <a:r>
              <a:rPr lang="zh-CN" altLang="en-US" dirty="0">
                <a:solidFill>
                  <a:schemeClr val="accent1">
                    <a:lumMod val="75000"/>
                  </a:schemeClr>
                </a:solidFill>
              </a:rPr>
              <a:t>（致谢）</a:t>
            </a:r>
            <a:endParaRPr lang="en-US" altLang="zh-CN" dirty="0">
              <a:solidFill>
                <a:schemeClr val="accent1">
                  <a:lumMod val="75000"/>
                </a:schemeClr>
              </a:solidFill>
            </a:endParaRPr>
          </a:p>
          <a:p>
            <a:r>
              <a:rPr lang="en-US" altLang="zh-CN" dirty="0">
                <a:solidFill>
                  <a:schemeClr val="accent1">
                    <a:lumMod val="75000"/>
                  </a:schemeClr>
                </a:solidFill>
              </a:rPr>
              <a:t>    Availability of data and materials</a:t>
            </a:r>
            <a:r>
              <a:rPr lang="zh-CN" altLang="en-US" dirty="0">
                <a:solidFill>
                  <a:schemeClr val="accent1">
                    <a:lumMod val="75000"/>
                  </a:schemeClr>
                </a:solidFill>
              </a:rPr>
              <a:t>（数据和材料</a:t>
            </a:r>
            <a:endParaRPr lang="en-US" altLang="zh-CN" dirty="0">
              <a:solidFill>
                <a:schemeClr val="accent1">
                  <a:lumMod val="75000"/>
                </a:schemeClr>
              </a:solidFill>
            </a:endParaRPr>
          </a:p>
          <a:p>
            <a:r>
              <a:rPr lang="zh-CN" altLang="en-US" dirty="0">
                <a:solidFill>
                  <a:schemeClr val="accent1">
                    <a:lumMod val="75000"/>
                  </a:schemeClr>
                </a:solidFill>
              </a:rPr>
              <a:t>的可用性）</a:t>
            </a:r>
            <a:endParaRPr lang="en-US" altLang="zh-CN" dirty="0">
              <a:solidFill>
                <a:schemeClr val="accent1">
                  <a:lumMod val="75000"/>
                </a:schemeClr>
              </a:solidFill>
            </a:endParaRPr>
          </a:p>
          <a:p>
            <a:r>
              <a:rPr lang="en-US" altLang="zh-CN" dirty="0">
                <a:solidFill>
                  <a:schemeClr val="accent1">
                    <a:lumMod val="75000"/>
                  </a:schemeClr>
                </a:solidFill>
              </a:rPr>
              <a:t>    </a:t>
            </a:r>
            <a:r>
              <a:rPr lang="en-US" altLang="zh-CN" b="1" dirty="0">
                <a:solidFill>
                  <a:schemeClr val="accent1">
                    <a:lumMod val="75000"/>
                  </a:schemeClr>
                </a:solidFill>
              </a:rPr>
              <a:t>References</a:t>
            </a:r>
            <a:r>
              <a:rPr lang="zh-CN" altLang="en-US" b="1" dirty="0">
                <a:solidFill>
                  <a:schemeClr val="accent1">
                    <a:lumMod val="75000"/>
                  </a:schemeClr>
                </a:solidFill>
              </a:rPr>
              <a:t> （参考文献）</a:t>
            </a:r>
            <a:endParaRPr lang="en-US" altLang="zh-CN" b="1" dirty="0">
              <a:solidFill>
                <a:schemeClr val="accent1">
                  <a:lumMod val="75000"/>
                </a:schemeClr>
              </a:solidFill>
            </a:endParaRPr>
          </a:p>
        </p:txBody>
      </p:sp>
      <p:sp>
        <p:nvSpPr>
          <p:cNvPr id="8" name="文本框 7">
            <a:extLst>
              <a:ext uri="{FF2B5EF4-FFF2-40B4-BE49-F238E27FC236}">
                <a16:creationId xmlns:a16="http://schemas.microsoft.com/office/drawing/2014/main" id="{25965350-24C9-BBDE-B415-5F3EE5F62006}"/>
              </a:ext>
            </a:extLst>
          </p:cNvPr>
          <p:cNvSpPr txBox="1"/>
          <p:nvPr/>
        </p:nvSpPr>
        <p:spPr>
          <a:xfrm>
            <a:off x="5604164" y="3776722"/>
            <a:ext cx="5604162" cy="369332"/>
          </a:xfrm>
          <a:prstGeom prst="rect">
            <a:avLst/>
          </a:prstGeom>
          <a:noFill/>
        </p:spPr>
        <p:txBody>
          <a:bodyPr wrap="square" rtlCol="0">
            <a:spAutoFit/>
          </a:bodyPr>
          <a:lstStyle/>
          <a:p>
            <a:r>
              <a:rPr lang="en-US" altLang="zh-CN" dirty="0"/>
              <a:t>  </a:t>
            </a:r>
            <a:endParaRPr lang="zh-CN" altLang="en-US" dirty="0"/>
          </a:p>
        </p:txBody>
      </p:sp>
    </p:spTree>
    <p:extLst>
      <p:ext uri="{BB962C8B-B14F-4D97-AF65-F5344CB8AC3E}">
        <p14:creationId xmlns:p14="http://schemas.microsoft.com/office/powerpoint/2010/main" val="68201395"/>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图片包含 服装&#10;&#10;已生成高可信度的说明">
            <a:extLst>
              <a:ext uri="{FF2B5EF4-FFF2-40B4-BE49-F238E27FC236}">
                <a16:creationId xmlns:a16="http://schemas.microsoft.com/office/drawing/2014/main" id="{D049B688-0334-4265-A1EC-A3A57C3DF33E}"/>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756400" y="365125"/>
            <a:ext cx="5969000" cy="7243281"/>
          </a:xfrm>
          <a:prstGeom prst="rect">
            <a:avLst/>
          </a:prstGeom>
          <a:noFill/>
          <a:ln>
            <a:noFill/>
          </a:ln>
        </p:spPr>
      </p:pic>
      <p:grpSp>
        <p:nvGrpSpPr>
          <p:cNvPr id="8" name="组合 7">
            <a:extLst>
              <a:ext uri="{FF2B5EF4-FFF2-40B4-BE49-F238E27FC236}">
                <a16:creationId xmlns:a16="http://schemas.microsoft.com/office/drawing/2014/main" id="{C1207877-8B10-4298-A9E2-122F226CB79A}"/>
              </a:ext>
            </a:extLst>
          </p:cNvPr>
          <p:cNvGrpSpPr>
            <a:grpSpLocks/>
          </p:cNvGrpSpPr>
          <p:nvPr/>
        </p:nvGrpSpPr>
        <p:grpSpPr bwMode="auto">
          <a:xfrm>
            <a:off x="4957144" y="870265"/>
            <a:ext cx="2819464" cy="1077815"/>
            <a:chOff x="2986687" y="565104"/>
            <a:chExt cx="2818046" cy="1077971"/>
          </a:xfrm>
        </p:grpSpPr>
        <p:sp>
          <p:nvSpPr>
            <p:cNvPr id="9" name="文本框 66">
              <a:extLst>
                <a:ext uri="{FF2B5EF4-FFF2-40B4-BE49-F238E27FC236}">
                  <a16:creationId xmlns:a16="http://schemas.microsoft.com/office/drawing/2014/main" id="{449D70D0-E61F-4C34-9DFE-4701269DB6EF}"/>
                </a:ext>
              </a:extLst>
            </p:cNvPr>
            <p:cNvSpPr txBox="1">
              <a:spLocks noChangeArrowheads="1"/>
            </p:cNvSpPr>
            <p:nvPr/>
          </p:nvSpPr>
          <p:spPr bwMode="auto">
            <a:xfrm>
              <a:off x="2989865" y="1374629"/>
              <a:ext cx="2814868" cy="2684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nSpc>
                  <a:spcPct val="120000"/>
                </a:lnSpc>
              </a:pPr>
              <a:endParaRPr lang="zh-CN" altLang="en-US" sz="1050" dirty="0">
                <a:solidFill>
                  <a:srgbClr val="1C617E"/>
                </a:solidFill>
                <a:latin typeface="+mn-lt"/>
                <a:ea typeface="+mn-ea"/>
                <a:cs typeface="+mn-ea"/>
                <a:sym typeface="+mn-lt"/>
              </a:endParaRPr>
            </a:p>
          </p:txBody>
        </p:sp>
        <p:sp>
          <p:nvSpPr>
            <p:cNvPr id="10" name="文本框 13">
              <a:extLst>
                <a:ext uri="{FF2B5EF4-FFF2-40B4-BE49-F238E27FC236}">
                  <a16:creationId xmlns:a16="http://schemas.microsoft.com/office/drawing/2014/main" id="{5F7987A3-5B0D-4E1A-BA14-3D541791DA15}"/>
                </a:ext>
              </a:extLst>
            </p:cNvPr>
            <p:cNvSpPr txBox="1">
              <a:spLocks noChangeArrowheads="1"/>
            </p:cNvSpPr>
            <p:nvPr/>
          </p:nvSpPr>
          <p:spPr bwMode="auto">
            <a:xfrm>
              <a:off x="2986687" y="565104"/>
              <a:ext cx="1322133" cy="707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eaLnBrk="1" hangingPunct="1">
                <a:defRPr sz="9600">
                  <a:solidFill>
                    <a:schemeClr val="bg1"/>
                  </a:solidFill>
                  <a:latin typeface="Helvetica-Roman-SemiB" pitchFamily="2"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pPr>
                <a:defRPr/>
              </a:pPr>
              <a:r>
                <a:rPr lang="en-US" altLang="zh-CN" sz="4000" dirty="0">
                  <a:solidFill>
                    <a:srgbClr val="1C617E"/>
                  </a:solidFill>
                  <a:latin typeface="Agency FB" panose="020B0503020202020204" pitchFamily="34" charset="0"/>
                  <a:ea typeface="+mn-ea"/>
                  <a:cs typeface="+mn-ea"/>
                  <a:sym typeface="+mn-lt"/>
                </a:rPr>
                <a:t>PART01</a:t>
              </a:r>
              <a:endParaRPr lang="zh-CN" altLang="en-US" sz="4000" dirty="0">
                <a:solidFill>
                  <a:srgbClr val="1C617E"/>
                </a:solidFill>
                <a:latin typeface="Agency FB" panose="020B0503020202020204" pitchFamily="34" charset="0"/>
                <a:ea typeface="+mn-ea"/>
                <a:cs typeface="+mn-ea"/>
                <a:sym typeface="+mn-lt"/>
              </a:endParaRPr>
            </a:p>
          </p:txBody>
        </p:sp>
        <p:sp>
          <p:nvSpPr>
            <p:cNvPr id="11" name="文本框 66">
              <a:extLst>
                <a:ext uri="{FF2B5EF4-FFF2-40B4-BE49-F238E27FC236}">
                  <a16:creationId xmlns:a16="http://schemas.microsoft.com/office/drawing/2014/main" id="{4DD702BE-6218-492D-BE7D-BFDB243E5E2E}"/>
                </a:ext>
              </a:extLst>
            </p:cNvPr>
            <p:cNvSpPr txBox="1">
              <a:spLocks noChangeArrowheads="1"/>
            </p:cNvSpPr>
            <p:nvPr/>
          </p:nvSpPr>
          <p:spPr bwMode="auto">
            <a:xfrm>
              <a:off x="4478979" y="755531"/>
              <a:ext cx="1209979" cy="4001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eaLnBrk="1" hangingPunct="1">
                <a:defRPr sz="4400">
                  <a:latin typeface="Simply City Light" panose="020B0303020202080204" pitchFamily="34"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pPr>
                <a:defRPr/>
              </a:pPr>
              <a:r>
                <a:rPr lang="zh-CN" altLang="en-US" sz="2000" b="1" dirty="0">
                  <a:solidFill>
                    <a:srgbClr val="1C617E"/>
                  </a:solidFill>
                  <a:latin typeface="+mn-lt"/>
                  <a:ea typeface="+mn-ea"/>
                  <a:cs typeface="+mn-ea"/>
                  <a:sym typeface="+mn-lt"/>
                </a:rPr>
                <a:t>病理概念</a:t>
              </a:r>
            </a:p>
          </p:txBody>
        </p:sp>
        <p:sp>
          <p:nvSpPr>
            <p:cNvPr id="12" name="任意多边形 8">
              <a:extLst>
                <a:ext uri="{FF2B5EF4-FFF2-40B4-BE49-F238E27FC236}">
                  <a16:creationId xmlns:a16="http://schemas.microsoft.com/office/drawing/2014/main" id="{65139473-61DA-4FEA-973B-BA3106ABF35E}"/>
                </a:ext>
              </a:extLst>
            </p:cNvPr>
            <p:cNvSpPr/>
            <p:nvPr/>
          </p:nvSpPr>
          <p:spPr>
            <a:xfrm>
              <a:off x="3083475" y="1286573"/>
              <a:ext cx="287193" cy="0"/>
            </a:xfrm>
            <a:custGeom>
              <a:avLst/>
              <a:gdLst>
                <a:gd name="connsiteX0" fmla="*/ 0 w 504825"/>
                <a:gd name="connsiteY0" fmla="*/ 0 h 0"/>
                <a:gd name="connsiteX1" fmla="*/ 504825 w 504825"/>
                <a:gd name="connsiteY1" fmla="*/ 0 h 0"/>
              </a:gdLst>
              <a:ahLst/>
              <a:cxnLst>
                <a:cxn ang="0">
                  <a:pos x="connsiteX0" y="connsiteY0"/>
                </a:cxn>
                <a:cxn ang="0">
                  <a:pos x="connsiteX1" y="connsiteY1"/>
                </a:cxn>
              </a:cxnLst>
              <a:rect l="l" t="t" r="r" b="b"/>
              <a:pathLst>
                <a:path w="504825">
                  <a:moveTo>
                    <a:pt x="0" y="0"/>
                  </a:moveTo>
                  <a:lnTo>
                    <a:pt x="504825" y="0"/>
                  </a:lnTo>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rgbClr val="1C617E"/>
                </a:solidFill>
                <a:cs typeface="+mn-ea"/>
                <a:sym typeface="+mn-lt"/>
              </a:endParaRPr>
            </a:p>
          </p:txBody>
        </p:sp>
      </p:grpSp>
      <p:grpSp>
        <p:nvGrpSpPr>
          <p:cNvPr id="13" name="组合 7">
            <a:extLst>
              <a:ext uri="{FF2B5EF4-FFF2-40B4-BE49-F238E27FC236}">
                <a16:creationId xmlns:a16="http://schemas.microsoft.com/office/drawing/2014/main" id="{99D1CD6F-B0C6-419A-BAB9-6DE73112AB5F}"/>
              </a:ext>
            </a:extLst>
          </p:cNvPr>
          <p:cNvGrpSpPr>
            <a:grpSpLocks/>
          </p:cNvGrpSpPr>
          <p:nvPr/>
        </p:nvGrpSpPr>
        <p:grpSpPr bwMode="auto">
          <a:xfrm>
            <a:off x="4957145" y="2336446"/>
            <a:ext cx="2775577" cy="707886"/>
            <a:chOff x="2986686" y="606629"/>
            <a:chExt cx="2774179" cy="707988"/>
          </a:xfrm>
        </p:grpSpPr>
        <p:sp>
          <p:nvSpPr>
            <p:cNvPr id="15" name="文本框 13">
              <a:extLst>
                <a:ext uri="{FF2B5EF4-FFF2-40B4-BE49-F238E27FC236}">
                  <a16:creationId xmlns:a16="http://schemas.microsoft.com/office/drawing/2014/main" id="{B97E5E86-444C-4013-B79D-4D4C027B4D40}"/>
                </a:ext>
              </a:extLst>
            </p:cNvPr>
            <p:cNvSpPr txBox="1">
              <a:spLocks noChangeArrowheads="1"/>
            </p:cNvSpPr>
            <p:nvPr/>
          </p:nvSpPr>
          <p:spPr bwMode="auto">
            <a:xfrm>
              <a:off x="2986686" y="606629"/>
              <a:ext cx="1418264" cy="707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defRPr sz="4000">
                  <a:solidFill>
                    <a:srgbClr val="1C617E"/>
                  </a:solidFill>
                  <a:latin typeface="Agency FB" panose="020B0503020202020204" pitchFamily="34" charset="0"/>
                  <a:cs typeface="+mn-ea"/>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r>
                <a:rPr lang="en-US" altLang="zh-CN" dirty="0">
                  <a:sym typeface="+mn-lt"/>
                </a:rPr>
                <a:t>PART02</a:t>
              </a:r>
              <a:endParaRPr lang="zh-CN" altLang="en-US" dirty="0">
                <a:sym typeface="+mn-lt"/>
              </a:endParaRPr>
            </a:p>
          </p:txBody>
        </p:sp>
        <p:sp>
          <p:nvSpPr>
            <p:cNvPr id="16" name="文本框 66">
              <a:extLst>
                <a:ext uri="{FF2B5EF4-FFF2-40B4-BE49-F238E27FC236}">
                  <a16:creationId xmlns:a16="http://schemas.microsoft.com/office/drawing/2014/main" id="{0618BA5C-EAA2-48AF-A06E-2C70391BDEDF}"/>
                </a:ext>
              </a:extLst>
            </p:cNvPr>
            <p:cNvSpPr txBox="1">
              <a:spLocks noChangeArrowheads="1"/>
            </p:cNvSpPr>
            <p:nvPr/>
          </p:nvSpPr>
          <p:spPr bwMode="auto">
            <a:xfrm>
              <a:off x="4550887" y="831164"/>
              <a:ext cx="1209978" cy="4001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defRPr sz="2000" b="1">
                  <a:solidFill>
                    <a:srgbClr val="1C617E"/>
                  </a:solidFill>
                  <a:cs typeface="+mn-ea"/>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r>
                <a:rPr lang="zh-CN" altLang="en-US" dirty="0">
                  <a:sym typeface="+mn-lt"/>
                </a:rPr>
                <a:t>论文结构</a:t>
              </a:r>
            </a:p>
          </p:txBody>
        </p:sp>
        <p:sp>
          <p:nvSpPr>
            <p:cNvPr id="17" name="任意多边形 13">
              <a:extLst>
                <a:ext uri="{FF2B5EF4-FFF2-40B4-BE49-F238E27FC236}">
                  <a16:creationId xmlns:a16="http://schemas.microsoft.com/office/drawing/2014/main" id="{165AD206-5A9C-492C-A211-BC0EF95E569D}"/>
                </a:ext>
              </a:extLst>
            </p:cNvPr>
            <p:cNvSpPr/>
            <p:nvPr/>
          </p:nvSpPr>
          <p:spPr>
            <a:xfrm>
              <a:off x="3083475" y="1286573"/>
              <a:ext cx="287193" cy="0"/>
            </a:xfrm>
            <a:custGeom>
              <a:avLst/>
              <a:gdLst>
                <a:gd name="connsiteX0" fmla="*/ 0 w 504825"/>
                <a:gd name="connsiteY0" fmla="*/ 0 h 0"/>
                <a:gd name="connsiteX1" fmla="*/ 504825 w 504825"/>
                <a:gd name="connsiteY1" fmla="*/ 0 h 0"/>
              </a:gdLst>
              <a:ahLst/>
              <a:cxnLst>
                <a:cxn ang="0">
                  <a:pos x="connsiteX0" y="connsiteY0"/>
                </a:cxn>
                <a:cxn ang="0">
                  <a:pos x="connsiteX1" y="connsiteY1"/>
                </a:cxn>
              </a:cxnLst>
              <a:rect l="l" t="t" r="r" b="b"/>
              <a:pathLst>
                <a:path w="504825">
                  <a:moveTo>
                    <a:pt x="0" y="0"/>
                  </a:moveTo>
                  <a:lnTo>
                    <a:pt x="504825" y="0"/>
                  </a:lnTo>
                </a:path>
              </a:pathLst>
            </a:cu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rgbClr val="1C617E"/>
                </a:solidFill>
                <a:cs typeface="+mn-ea"/>
                <a:sym typeface="+mn-lt"/>
              </a:endParaRPr>
            </a:p>
          </p:txBody>
        </p:sp>
      </p:grpSp>
      <p:grpSp>
        <p:nvGrpSpPr>
          <p:cNvPr id="18" name="组合 7">
            <a:extLst>
              <a:ext uri="{FF2B5EF4-FFF2-40B4-BE49-F238E27FC236}">
                <a16:creationId xmlns:a16="http://schemas.microsoft.com/office/drawing/2014/main" id="{DD587F71-9BEE-4349-A46A-72F898E31B47}"/>
              </a:ext>
            </a:extLst>
          </p:cNvPr>
          <p:cNvGrpSpPr>
            <a:grpSpLocks/>
          </p:cNvGrpSpPr>
          <p:nvPr/>
        </p:nvGrpSpPr>
        <p:grpSpPr bwMode="auto">
          <a:xfrm>
            <a:off x="4962700" y="3777049"/>
            <a:ext cx="2775576" cy="707886"/>
            <a:chOff x="2995420" y="593940"/>
            <a:chExt cx="2774180" cy="707987"/>
          </a:xfrm>
        </p:grpSpPr>
        <p:sp>
          <p:nvSpPr>
            <p:cNvPr id="20" name="文本框 13">
              <a:extLst>
                <a:ext uri="{FF2B5EF4-FFF2-40B4-BE49-F238E27FC236}">
                  <a16:creationId xmlns:a16="http://schemas.microsoft.com/office/drawing/2014/main" id="{EA7987C9-CC54-4F53-BDB9-3E5C87303463}"/>
                </a:ext>
              </a:extLst>
            </p:cNvPr>
            <p:cNvSpPr txBox="1">
              <a:spLocks noChangeArrowheads="1"/>
            </p:cNvSpPr>
            <p:nvPr/>
          </p:nvSpPr>
          <p:spPr bwMode="auto">
            <a:xfrm>
              <a:off x="2995420" y="593940"/>
              <a:ext cx="1434286" cy="707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defRPr sz="4000">
                  <a:solidFill>
                    <a:srgbClr val="1C617E"/>
                  </a:solidFill>
                  <a:latin typeface="Agency FB" panose="020B0503020202020204" pitchFamily="34" charset="0"/>
                  <a:cs typeface="+mn-ea"/>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r>
                <a:rPr lang="en-US" altLang="zh-CN" dirty="0">
                  <a:sym typeface="+mn-lt"/>
                </a:rPr>
                <a:t>PART03</a:t>
              </a:r>
              <a:endParaRPr lang="zh-CN" altLang="en-US" dirty="0">
                <a:sym typeface="+mn-lt"/>
              </a:endParaRPr>
            </a:p>
          </p:txBody>
        </p:sp>
        <p:sp>
          <p:nvSpPr>
            <p:cNvPr id="21" name="文本框 66">
              <a:extLst>
                <a:ext uri="{FF2B5EF4-FFF2-40B4-BE49-F238E27FC236}">
                  <a16:creationId xmlns:a16="http://schemas.microsoft.com/office/drawing/2014/main" id="{DF7183A2-1FE5-48EC-85DB-6786C94A4015}"/>
                </a:ext>
              </a:extLst>
            </p:cNvPr>
            <p:cNvSpPr txBox="1">
              <a:spLocks noChangeArrowheads="1"/>
            </p:cNvSpPr>
            <p:nvPr/>
          </p:nvSpPr>
          <p:spPr bwMode="auto">
            <a:xfrm>
              <a:off x="4559621" y="805000"/>
              <a:ext cx="1209979" cy="400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defRPr sz="2000" b="1">
                  <a:solidFill>
                    <a:srgbClr val="1C617E"/>
                  </a:solidFill>
                  <a:cs typeface="+mn-ea"/>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r>
                <a:rPr lang="zh-CN" altLang="en-US" dirty="0">
                  <a:sym typeface="+mn-lt"/>
                </a:rPr>
                <a:t>主要方法</a:t>
              </a:r>
            </a:p>
          </p:txBody>
        </p:sp>
        <p:sp>
          <p:nvSpPr>
            <p:cNvPr id="22" name="任意多边形 18">
              <a:extLst>
                <a:ext uri="{FF2B5EF4-FFF2-40B4-BE49-F238E27FC236}">
                  <a16:creationId xmlns:a16="http://schemas.microsoft.com/office/drawing/2014/main" id="{41303317-05BC-4BE2-8E21-38CBB9FD3AE9}"/>
                </a:ext>
              </a:extLst>
            </p:cNvPr>
            <p:cNvSpPr/>
            <p:nvPr/>
          </p:nvSpPr>
          <p:spPr>
            <a:xfrm>
              <a:off x="3083475" y="1286573"/>
              <a:ext cx="287193" cy="0"/>
            </a:xfrm>
            <a:custGeom>
              <a:avLst/>
              <a:gdLst>
                <a:gd name="connsiteX0" fmla="*/ 0 w 504825"/>
                <a:gd name="connsiteY0" fmla="*/ 0 h 0"/>
                <a:gd name="connsiteX1" fmla="*/ 504825 w 504825"/>
                <a:gd name="connsiteY1" fmla="*/ 0 h 0"/>
              </a:gdLst>
              <a:ahLst/>
              <a:cxnLst>
                <a:cxn ang="0">
                  <a:pos x="connsiteX0" y="connsiteY0"/>
                </a:cxn>
                <a:cxn ang="0">
                  <a:pos x="connsiteX1" y="connsiteY1"/>
                </a:cxn>
              </a:cxnLst>
              <a:rect l="l" t="t" r="r" b="b"/>
              <a:pathLst>
                <a:path w="504825">
                  <a:moveTo>
                    <a:pt x="0" y="0"/>
                  </a:moveTo>
                  <a:lnTo>
                    <a:pt x="504825" y="0"/>
                  </a:lnTo>
                </a:path>
              </a:pathLst>
            </a:cu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rgbClr val="1C617E"/>
                </a:solidFill>
                <a:cs typeface="+mn-ea"/>
                <a:sym typeface="+mn-lt"/>
              </a:endParaRPr>
            </a:p>
          </p:txBody>
        </p:sp>
      </p:grpSp>
      <p:grpSp>
        <p:nvGrpSpPr>
          <p:cNvPr id="23" name="组合 22">
            <a:extLst>
              <a:ext uri="{FF2B5EF4-FFF2-40B4-BE49-F238E27FC236}">
                <a16:creationId xmlns:a16="http://schemas.microsoft.com/office/drawing/2014/main" id="{2ABC7B2C-89DB-4AD2-A874-433A0B08732D}"/>
              </a:ext>
            </a:extLst>
          </p:cNvPr>
          <p:cNvGrpSpPr>
            <a:grpSpLocks/>
          </p:cNvGrpSpPr>
          <p:nvPr/>
        </p:nvGrpSpPr>
        <p:grpSpPr bwMode="auto">
          <a:xfrm>
            <a:off x="1294860" y="2472408"/>
            <a:ext cx="2230493" cy="2230496"/>
            <a:chOff x="5009123" y="1712087"/>
            <a:chExt cx="1418401" cy="1418400"/>
          </a:xfrm>
        </p:grpSpPr>
        <p:sp>
          <p:nvSpPr>
            <p:cNvPr id="24" name="文本框 13">
              <a:extLst>
                <a:ext uri="{FF2B5EF4-FFF2-40B4-BE49-F238E27FC236}">
                  <a16:creationId xmlns:a16="http://schemas.microsoft.com/office/drawing/2014/main" id="{06D69902-A9F1-4041-BCF8-F19FC6E1FB2F}"/>
                </a:ext>
              </a:extLst>
            </p:cNvPr>
            <p:cNvSpPr txBox="1">
              <a:spLocks noChangeArrowheads="1"/>
            </p:cNvSpPr>
            <p:nvPr/>
          </p:nvSpPr>
          <p:spPr bwMode="auto">
            <a:xfrm>
              <a:off x="5091456" y="2236403"/>
              <a:ext cx="1298884" cy="3718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eaLnBrk="1" hangingPunct="1">
                <a:defRPr sz="9600">
                  <a:solidFill>
                    <a:schemeClr val="bg1"/>
                  </a:solidFill>
                  <a:latin typeface="Helvetica-Roman-SemiB" pitchFamily="2"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pPr>
                <a:defRPr/>
              </a:pPr>
              <a:r>
                <a:rPr lang="en-US" altLang="zh-CN" sz="3200" b="1" dirty="0" err="1">
                  <a:solidFill>
                    <a:srgbClr val="1C617E"/>
                  </a:solidFill>
                  <a:latin typeface="+mj-ea"/>
                  <a:ea typeface="+mj-ea"/>
                  <a:cs typeface="+mn-ea"/>
                  <a:sym typeface="+mn-lt"/>
                </a:rPr>
                <a:t>Contnets</a:t>
              </a:r>
              <a:endParaRPr lang="zh-CN" altLang="en-US" sz="3200" b="1" dirty="0">
                <a:solidFill>
                  <a:srgbClr val="1C617E"/>
                </a:solidFill>
                <a:latin typeface="+mj-ea"/>
                <a:ea typeface="+mj-ea"/>
                <a:cs typeface="+mn-ea"/>
                <a:sym typeface="+mn-lt"/>
              </a:endParaRPr>
            </a:p>
          </p:txBody>
        </p:sp>
        <p:sp>
          <p:nvSpPr>
            <p:cNvPr id="25" name="任意多边形 21">
              <a:extLst>
                <a:ext uri="{FF2B5EF4-FFF2-40B4-BE49-F238E27FC236}">
                  <a16:creationId xmlns:a16="http://schemas.microsoft.com/office/drawing/2014/main" id="{B74C34CD-7EE8-4805-A249-4541AD28A133}"/>
                </a:ext>
              </a:extLst>
            </p:cNvPr>
            <p:cNvSpPr/>
            <p:nvPr/>
          </p:nvSpPr>
          <p:spPr>
            <a:xfrm rot="2700000">
              <a:off x="5009124" y="1712086"/>
              <a:ext cx="1418400" cy="1418401"/>
            </a:xfrm>
            <a:custGeom>
              <a:avLst/>
              <a:gdLst>
                <a:gd name="connsiteX0" fmla="*/ 0 w 1418400"/>
                <a:gd name="connsiteY0" fmla="*/ 1 h 1418401"/>
                <a:gd name="connsiteX1" fmla="*/ 1418400 w 1418400"/>
                <a:gd name="connsiteY1" fmla="*/ 0 h 1418401"/>
                <a:gd name="connsiteX2" fmla="*/ 1418400 w 1418400"/>
                <a:gd name="connsiteY2" fmla="*/ 1418401 h 1418401"/>
                <a:gd name="connsiteX3" fmla="*/ 0 w 1418400"/>
                <a:gd name="connsiteY3" fmla="*/ 1418401 h 1418401"/>
                <a:gd name="connsiteX4" fmla="*/ 0 w 1418400"/>
                <a:gd name="connsiteY4" fmla="*/ 1 h 1418401"/>
                <a:gd name="connsiteX5" fmla="*/ 72409 w 1418400"/>
                <a:gd name="connsiteY5" fmla="*/ 72407 h 1418401"/>
                <a:gd name="connsiteX6" fmla="*/ 72409 w 1418400"/>
                <a:gd name="connsiteY6" fmla="*/ 1345993 h 1418401"/>
                <a:gd name="connsiteX7" fmla="*/ 1345995 w 1418400"/>
                <a:gd name="connsiteY7" fmla="*/ 1345993 h 1418401"/>
                <a:gd name="connsiteX8" fmla="*/ 1345995 w 1418400"/>
                <a:gd name="connsiteY8" fmla="*/ 72407 h 1418401"/>
                <a:gd name="connsiteX9" fmla="*/ 72409 w 1418400"/>
                <a:gd name="connsiteY9" fmla="*/ 72407 h 141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18400" h="1418401">
                  <a:moveTo>
                    <a:pt x="0" y="1"/>
                  </a:moveTo>
                  <a:lnTo>
                    <a:pt x="1418400" y="0"/>
                  </a:lnTo>
                  <a:lnTo>
                    <a:pt x="1418400" y="1418401"/>
                  </a:lnTo>
                  <a:lnTo>
                    <a:pt x="0" y="1418401"/>
                  </a:lnTo>
                  <a:lnTo>
                    <a:pt x="0" y="1"/>
                  </a:lnTo>
                  <a:close/>
                  <a:moveTo>
                    <a:pt x="72409" y="72407"/>
                  </a:moveTo>
                  <a:lnTo>
                    <a:pt x="72409" y="1345993"/>
                  </a:lnTo>
                  <a:lnTo>
                    <a:pt x="1345995" y="1345993"/>
                  </a:lnTo>
                  <a:lnTo>
                    <a:pt x="1345995" y="72407"/>
                  </a:lnTo>
                  <a:lnTo>
                    <a:pt x="72409" y="72407"/>
                  </a:lnTo>
                  <a:close/>
                </a:path>
              </a:pathLst>
            </a:custGeom>
            <a:solidFill>
              <a:srgbClr val="1C617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800">
                <a:solidFill>
                  <a:srgbClr val="1C617E"/>
                </a:solidFill>
                <a:cs typeface="+mn-ea"/>
                <a:sym typeface="+mn-lt"/>
              </a:endParaRPr>
            </a:p>
          </p:txBody>
        </p:sp>
      </p:grpSp>
      <p:grpSp>
        <p:nvGrpSpPr>
          <p:cNvPr id="26" name="组合 7">
            <a:extLst>
              <a:ext uri="{FF2B5EF4-FFF2-40B4-BE49-F238E27FC236}">
                <a16:creationId xmlns:a16="http://schemas.microsoft.com/office/drawing/2014/main" id="{AEB37839-77C0-42D3-A0F0-911FD9510245}"/>
              </a:ext>
            </a:extLst>
          </p:cNvPr>
          <p:cNvGrpSpPr>
            <a:grpSpLocks/>
          </p:cNvGrpSpPr>
          <p:nvPr/>
        </p:nvGrpSpPr>
        <p:grpSpPr bwMode="auto">
          <a:xfrm>
            <a:off x="4957146" y="5231071"/>
            <a:ext cx="2784313" cy="707886"/>
            <a:chOff x="2986687" y="593943"/>
            <a:chExt cx="2782911" cy="707987"/>
          </a:xfrm>
        </p:grpSpPr>
        <p:sp>
          <p:nvSpPr>
            <p:cNvPr id="28" name="文本框 13">
              <a:extLst>
                <a:ext uri="{FF2B5EF4-FFF2-40B4-BE49-F238E27FC236}">
                  <a16:creationId xmlns:a16="http://schemas.microsoft.com/office/drawing/2014/main" id="{F3E55870-B827-4746-A98B-28D5DE8E1A19}"/>
                </a:ext>
              </a:extLst>
            </p:cNvPr>
            <p:cNvSpPr txBox="1">
              <a:spLocks noChangeArrowheads="1"/>
            </p:cNvSpPr>
            <p:nvPr/>
          </p:nvSpPr>
          <p:spPr bwMode="auto">
            <a:xfrm>
              <a:off x="2986687" y="593943"/>
              <a:ext cx="1415059" cy="707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defRPr sz="4000">
                  <a:solidFill>
                    <a:srgbClr val="1C617E"/>
                  </a:solidFill>
                  <a:latin typeface="Agency FB" panose="020B0503020202020204" pitchFamily="34" charset="0"/>
                  <a:cs typeface="+mn-ea"/>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r>
                <a:rPr lang="en-US" altLang="zh-CN" dirty="0">
                  <a:sym typeface="+mn-lt"/>
                </a:rPr>
                <a:t>PART04</a:t>
              </a:r>
              <a:endParaRPr lang="zh-CN" altLang="en-US" dirty="0">
                <a:sym typeface="+mn-lt"/>
              </a:endParaRPr>
            </a:p>
          </p:txBody>
        </p:sp>
        <p:sp>
          <p:nvSpPr>
            <p:cNvPr id="29" name="文本框 66">
              <a:extLst>
                <a:ext uri="{FF2B5EF4-FFF2-40B4-BE49-F238E27FC236}">
                  <a16:creationId xmlns:a16="http://schemas.microsoft.com/office/drawing/2014/main" id="{E6D0DA52-BD7A-45E5-9BCF-1A40F58ACB77}"/>
                </a:ext>
              </a:extLst>
            </p:cNvPr>
            <p:cNvSpPr txBox="1">
              <a:spLocks noChangeArrowheads="1"/>
            </p:cNvSpPr>
            <p:nvPr/>
          </p:nvSpPr>
          <p:spPr bwMode="auto">
            <a:xfrm>
              <a:off x="4559620" y="821622"/>
              <a:ext cx="1209978" cy="400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defRPr sz="2000" b="1">
                  <a:solidFill>
                    <a:srgbClr val="1C617E"/>
                  </a:solidFill>
                  <a:cs typeface="+mn-ea"/>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r>
                <a:rPr lang="zh-CN" altLang="en-US" dirty="0">
                  <a:sym typeface="+mn-lt"/>
                </a:rPr>
                <a:t>数据代码</a:t>
              </a:r>
            </a:p>
          </p:txBody>
        </p:sp>
        <p:sp>
          <p:nvSpPr>
            <p:cNvPr id="30" name="任意多边形 26">
              <a:extLst>
                <a:ext uri="{FF2B5EF4-FFF2-40B4-BE49-F238E27FC236}">
                  <a16:creationId xmlns:a16="http://schemas.microsoft.com/office/drawing/2014/main" id="{68EECDE6-0432-40C6-8165-873D0002C7BF}"/>
                </a:ext>
              </a:extLst>
            </p:cNvPr>
            <p:cNvSpPr/>
            <p:nvPr/>
          </p:nvSpPr>
          <p:spPr>
            <a:xfrm>
              <a:off x="3083475" y="1286573"/>
              <a:ext cx="287193" cy="0"/>
            </a:xfrm>
            <a:custGeom>
              <a:avLst/>
              <a:gdLst>
                <a:gd name="connsiteX0" fmla="*/ 0 w 504825"/>
                <a:gd name="connsiteY0" fmla="*/ 0 h 0"/>
                <a:gd name="connsiteX1" fmla="*/ 504825 w 504825"/>
                <a:gd name="connsiteY1" fmla="*/ 0 h 0"/>
              </a:gdLst>
              <a:ahLst/>
              <a:cxnLst>
                <a:cxn ang="0">
                  <a:pos x="connsiteX0" y="connsiteY0"/>
                </a:cxn>
                <a:cxn ang="0">
                  <a:pos x="connsiteX1" y="connsiteY1"/>
                </a:cxn>
              </a:cxnLst>
              <a:rect l="l" t="t" r="r" b="b"/>
              <a:pathLst>
                <a:path w="504825">
                  <a:moveTo>
                    <a:pt x="0" y="0"/>
                  </a:moveTo>
                  <a:lnTo>
                    <a:pt x="504825" y="0"/>
                  </a:lnTo>
                </a:path>
              </a:pathLst>
            </a:cu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rgbClr val="1C617E"/>
                </a:solidFill>
                <a:cs typeface="+mn-ea"/>
                <a:sym typeface="+mn-lt"/>
              </a:endParaRPr>
            </a:p>
          </p:txBody>
        </p:sp>
      </p:grpSp>
    </p:spTree>
    <p:extLst>
      <p:ext uri="{BB962C8B-B14F-4D97-AF65-F5344CB8AC3E}">
        <p14:creationId xmlns:p14="http://schemas.microsoft.com/office/powerpoint/2010/main" val="183329790"/>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750" fill="hold"/>
                                        <p:tgtEl>
                                          <p:spTgt spid="23"/>
                                        </p:tgtEl>
                                        <p:attrNameLst>
                                          <p:attrName>ppt_w</p:attrName>
                                        </p:attrNameLst>
                                      </p:cBhvr>
                                      <p:tavLst>
                                        <p:tav tm="0">
                                          <p:val>
                                            <p:fltVal val="0"/>
                                          </p:val>
                                        </p:tav>
                                        <p:tav tm="100000">
                                          <p:val>
                                            <p:strVal val="#ppt_w"/>
                                          </p:val>
                                        </p:tav>
                                      </p:tavLst>
                                    </p:anim>
                                    <p:anim calcmode="lin" valueType="num">
                                      <p:cBhvr>
                                        <p:cTn id="8" dur="750" fill="hold"/>
                                        <p:tgtEl>
                                          <p:spTgt spid="23"/>
                                        </p:tgtEl>
                                        <p:attrNameLst>
                                          <p:attrName>ppt_h</p:attrName>
                                        </p:attrNameLst>
                                      </p:cBhvr>
                                      <p:tavLst>
                                        <p:tav tm="0">
                                          <p:val>
                                            <p:fltVal val="0"/>
                                          </p:val>
                                        </p:tav>
                                        <p:tav tm="100000">
                                          <p:val>
                                            <p:strVal val="#ppt_h"/>
                                          </p:val>
                                        </p:tav>
                                      </p:tavLst>
                                    </p:anim>
                                    <p:animEffect transition="in" filter="fade">
                                      <p:cBhvr>
                                        <p:cTn id="9" dur="750"/>
                                        <p:tgtEl>
                                          <p:spTgt spid="23"/>
                                        </p:tgtEl>
                                      </p:cBhvr>
                                    </p:animEffect>
                                  </p:childTnLst>
                                </p:cTn>
                              </p:par>
                              <p:par>
                                <p:cTn id="10" presetID="2" presetClass="entr" presetSubtype="2" fill="hold" nodeType="withEffect">
                                  <p:stCondLst>
                                    <p:cond delay="30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1000" fill="hold"/>
                                        <p:tgtEl>
                                          <p:spTgt spid="8"/>
                                        </p:tgtEl>
                                        <p:attrNameLst>
                                          <p:attrName>ppt_x</p:attrName>
                                        </p:attrNameLst>
                                      </p:cBhvr>
                                      <p:tavLst>
                                        <p:tav tm="0">
                                          <p:val>
                                            <p:strVal val="1+#ppt_w/2"/>
                                          </p:val>
                                        </p:tav>
                                        <p:tav tm="100000">
                                          <p:val>
                                            <p:strVal val="#ppt_x"/>
                                          </p:val>
                                        </p:tav>
                                      </p:tavLst>
                                    </p:anim>
                                    <p:anim calcmode="lin" valueType="num">
                                      <p:cBhvr additive="base">
                                        <p:cTn id="13" dur="1000" fill="hold"/>
                                        <p:tgtEl>
                                          <p:spTgt spid="8"/>
                                        </p:tgtEl>
                                        <p:attrNameLst>
                                          <p:attrName>ppt_y</p:attrName>
                                        </p:attrNameLst>
                                      </p:cBhvr>
                                      <p:tavLst>
                                        <p:tav tm="0">
                                          <p:val>
                                            <p:strVal val="#ppt_y"/>
                                          </p:val>
                                        </p:tav>
                                        <p:tav tm="100000">
                                          <p:val>
                                            <p:strVal val="#ppt_y"/>
                                          </p:val>
                                        </p:tav>
                                      </p:tavLst>
                                    </p:anim>
                                  </p:childTnLst>
                                </p:cTn>
                              </p:par>
                              <p:par>
                                <p:cTn id="14" presetID="2" presetClass="entr" presetSubtype="2" fill="hold" nodeType="withEffect">
                                  <p:stCondLst>
                                    <p:cond delay="500"/>
                                  </p:stCondLst>
                                  <p:childTnLst>
                                    <p:set>
                                      <p:cBhvr>
                                        <p:cTn id="15" dur="1" fill="hold">
                                          <p:stCondLst>
                                            <p:cond delay="0"/>
                                          </p:stCondLst>
                                        </p:cTn>
                                        <p:tgtEl>
                                          <p:spTgt spid="13"/>
                                        </p:tgtEl>
                                        <p:attrNameLst>
                                          <p:attrName>style.visibility</p:attrName>
                                        </p:attrNameLst>
                                      </p:cBhvr>
                                      <p:to>
                                        <p:strVal val="visible"/>
                                      </p:to>
                                    </p:set>
                                    <p:anim calcmode="lin" valueType="num">
                                      <p:cBhvr additive="base">
                                        <p:cTn id="16" dur="1000" fill="hold"/>
                                        <p:tgtEl>
                                          <p:spTgt spid="13"/>
                                        </p:tgtEl>
                                        <p:attrNameLst>
                                          <p:attrName>ppt_x</p:attrName>
                                        </p:attrNameLst>
                                      </p:cBhvr>
                                      <p:tavLst>
                                        <p:tav tm="0">
                                          <p:val>
                                            <p:strVal val="1+#ppt_w/2"/>
                                          </p:val>
                                        </p:tav>
                                        <p:tav tm="100000">
                                          <p:val>
                                            <p:strVal val="#ppt_x"/>
                                          </p:val>
                                        </p:tav>
                                      </p:tavLst>
                                    </p:anim>
                                    <p:anim calcmode="lin" valueType="num">
                                      <p:cBhvr additive="base">
                                        <p:cTn id="17" dur="1000" fill="hold"/>
                                        <p:tgtEl>
                                          <p:spTgt spid="13"/>
                                        </p:tgtEl>
                                        <p:attrNameLst>
                                          <p:attrName>ppt_y</p:attrName>
                                        </p:attrNameLst>
                                      </p:cBhvr>
                                      <p:tavLst>
                                        <p:tav tm="0">
                                          <p:val>
                                            <p:strVal val="#ppt_y"/>
                                          </p:val>
                                        </p:tav>
                                        <p:tav tm="100000">
                                          <p:val>
                                            <p:strVal val="#ppt_y"/>
                                          </p:val>
                                        </p:tav>
                                      </p:tavLst>
                                    </p:anim>
                                  </p:childTnLst>
                                </p:cTn>
                              </p:par>
                              <p:par>
                                <p:cTn id="18" presetID="2" presetClass="entr" presetSubtype="2" fill="hold" nodeType="withEffect">
                                  <p:stCondLst>
                                    <p:cond delay="70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1000" fill="hold"/>
                                        <p:tgtEl>
                                          <p:spTgt spid="18"/>
                                        </p:tgtEl>
                                        <p:attrNameLst>
                                          <p:attrName>ppt_x</p:attrName>
                                        </p:attrNameLst>
                                      </p:cBhvr>
                                      <p:tavLst>
                                        <p:tav tm="0">
                                          <p:val>
                                            <p:strVal val="1+#ppt_w/2"/>
                                          </p:val>
                                        </p:tav>
                                        <p:tav tm="100000">
                                          <p:val>
                                            <p:strVal val="#ppt_x"/>
                                          </p:val>
                                        </p:tav>
                                      </p:tavLst>
                                    </p:anim>
                                    <p:anim calcmode="lin" valueType="num">
                                      <p:cBhvr additive="base">
                                        <p:cTn id="21" dur="1000" fill="hold"/>
                                        <p:tgtEl>
                                          <p:spTgt spid="18"/>
                                        </p:tgtEl>
                                        <p:attrNameLst>
                                          <p:attrName>ppt_y</p:attrName>
                                        </p:attrNameLst>
                                      </p:cBhvr>
                                      <p:tavLst>
                                        <p:tav tm="0">
                                          <p:val>
                                            <p:strVal val="#ppt_y"/>
                                          </p:val>
                                        </p:tav>
                                        <p:tav tm="100000">
                                          <p:val>
                                            <p:strVal val="#ppt_y"/>
                                          </p:val>
                                        </p:tav>
                                      </p:tavLst>
                                    </p:anim>
                                  </p:childTnLst>
                                </p:cTn>
                              </p:par>
                              <p:par>
                                <p:cTn id="22" presetID="2" presetClass="entr" presetSubtype="2" fill="hold" nodeType="withEffect">
                                  <p:stCondLst>
                                    <p:cond delay="700"/>
                                  </p:stCondLst>
                                  <p:childTnLst>
                                    <p:set>
                                      <p:cBhvr>
                                        <p:cTn id="23" dur="1" fill="hold">
                                          <p:stCondLst>
                                            <p:cond delay="0"/>
                                          </p:stCondLst>
                                        </p:cTn>
                                        <p:tgtEl>
                                          <p:spTgt spid="26"/>
                                        </p:tgtEl>
                                        <p:attrNameLst>
                                          <p:attrName>style.visibility</p:attrName>
                                        </p:attrNameLst>
                                      </p:cBhvr>
                                      <p:to>
                                        <p:strVal val="visible"/>
                                      </p:to>
                                    </p:set>
                                    <p:anim calcmode="lin" valueType="num">
                                      <p:cBhvr additive="base">
                                        <p:cTn id="24" dur="1000" fill="hold"/>
                                        <p:tgtEl>
                                          <p:spTgt spid="26"/>
                                        </p:tgtEl>
                                        <p:attrNameLst>
                                          <p:attrName>ppt_x</p:attrName>
                                        </p:attrNameLst>
                                      </p:cBhvr>
                                      <p:tavLst>
                                        <p:tav tm="0">
                                          <p:val>
                                            <p:strVal val="1+#ppt_w/2"/>
                                          </p:val>
                                        </p:tav>
                                        <p:tav tm="100000">
                                          <p:val>
                                            <p:strVal val="#ppt_x"/>
                                          </p:val>
                                        </p:tav>
                                      </p:tavLst>
                                    </p:anim>
                                    <p:anim calcmode="lin" valueType="num">
                                      <p:cBhvr additive="base">
                                        <p:cTn id="25" dur="10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400" b="1" dirty="0">
                <a:solidFill>
                  <a:srgbClr val="1C617E"/>
                </a:solidFill>
                <a:cs typeface="+mn-ea"/>
                <a:sym typeface="+mn-lt"/>
              </a:rPr>
              <a:t>论文结构</a:t>
            </a:r>
            <a:endParaRPr lang="en-US" altLang="zh-CN" sz="2400" b="1" dirty="0">
              <a:solidFill>
                <a:srgbClr val="1C617E"/>
              </a:solidFill>
              <a:cs typeface="+mn-ea"/>
              <a:sym typeface="+mn-lt"/>
            </a:endParaRPr>
          </a:p>
        </p:txBody>
      </p:sp>
      <p:sp>
        <p:nvSpPr>
          <p:cNvPr id="4" name="文本框 3">
            <a:extLst>
              <a:ext uri="{FF2B5EF4-FFF2-40B4-BE49-F238E27FC236}">
                <a16:creationId xmlns:a16="http://schemas.microsoft.com/office/drawing/2014/main" id="{14EA58DB-4BD0-F4C3-F2A4-0C29D43415EF}"/>
              </a:ext>
            </a:extLst>
          </p:cNvPr>
          <p:cNvSpPr txBox="1"/>
          <p:nvPr/>
        </p:nvSpPr>
        <p:spPr>
          <a:xfrm>
            <a:off x="1272970" y="1471320"/>
            <a:ext cx="6192982" cy="2585323"/>
          </a:xfrm>
          <a:prstGeom prst="rect">
            <a:avLst/>
          </a:prstGeom>
          <a:noFill/>
        </p:spPr>
        <p:txBody>
          <a:bodyPr wrap="square">
            <a:spAutoFit/>
          </a:bodyPr>
          <a:lstStyle/>
          <a:p>
            <a:r>
              <a:rPr lang="zh-CN" altLang="en-US" dirty="0">
                <a:solidFill>
                  <a:schemeClr val="accent5">
                    <a:lumMod val="75000"/>
                  </a:schemeClr>
                </a:solidFill>
              </a:rPr>
              <a:t>结构分析：</a:t>
            </a:r>
            <a:endParaRPr lang="en-US" altLang="zh-CN" dirty="0">
              <a:solidFill>
                <a:schemeClr val="accent5">
                  <a:lumMod val="75000"/>
                </a:schemeClr>
              </a:solidFill>
            </a:endParaRPr>
          </a:p>
          <a:p>
            <a:r>
              <a:rPr lang="en-US" altLang="zh-CN" dirty="0">
                <a:solidFill>
                  <a:schemeClr val="accent5">
                    <a:lumMod val="75000"/>
                  </a:schemeClr>
                </a:solidFill>
              </a:rPr>
              <a:t>    </a:t>
            </a:r>
            <a:r>
              <a:rPr lang="zh-CN" altLang="en-US" dirty="0">
                <a:solidFill>
                  <a:schemeClr val="accent5">
                    <a:lumMod val="75000"/>
                  </a:schemeClr>
                </a:solidFill>
              </a:rPr>
              <a:t>根据三篇文献结构综合来看，有以下几点大体一致：文献以摘要开篇简述文献内容，用关键词指示文献关键点，之后在引言部分引入本文研究相关的内容。为第一大部分。</a:t>
            </a:r>
            <a:endParaRPr lang="en-US" altLang="zh-CN" dirty="0">
              <a:solidFill>
                <a:schemeClr val="accent5">
                  <a:lumMod val="75000"/>
                </a:schemeClr>
              </a:solidFill>
            </a:endParaRPr>
          </a:p>
          <a:p>
            <a:r>
              <a:rPr lang="en-US" altLang="zh-CN" dirty="0">
                <a:solidFill>
                  <a:schemeClr val="accent5">
                    <a:lumMod val="75000"/>
                  </a:schemeClr>
                </a:solidFill>
              </a:rPr>
              <a:t>    </a:t>
            </a:r>
            <a:r>
              <a:rPr lang="zh-CN" altLang="en-US" dirty="0">
                <a:solidFill>
                  <a:schemeClr val="accent5">
                    <a:lumMod val="75000"/>
                  </a:schemeClr>
                </a:solidFill>
              </a:rPr>
              <a:t>第二大部分往往介绍研究所用方法，研究所得结果以及相关讨论。</a:t>
            </a:r>
            <a:endParaRPr lang="en-US" altLang="zh-CN" dirty="0">
              <a:solidFill>
                <a:schemeClr val="accent5">
                  <a:lumMod val="75000"/>
                </a:schemeClr>
              </a:solidFill>
            </a:endParaRPr>
          </a:p>
          <a:p>
            <a:r>
              <a:rPr lang="en-US" altLang="zh-CN" dirty="0">
                <a:solidFill>
                  <a:schemeClr val="accent5">
                    <a:lumMod val="75000"/>
                  </a:schemeClr>
                </a:solidFill>
              </a:rPr>
              <a:t>    </a:t>
            </a:r>
            <a:r>
              <a:rPr lang="zh-CN" altLang="en-US" dirty="0">
                <a:solidFill>
                  <a:schemeClr val="accent5">
                    <a:lumMod val="75000"/>
                  </a:schemeClr>
                </a:solidFill>
              </a:rPr>
              <a:t>第三大部分往往得出研究结论并对研究前景进行展望，并在文末附上数据可用性的注解，致谢，资助方相关信息，最后列举本文的参考文献</a:t>
            </a:r>
            <a:endParaRPr lang="en-US" altLang="zh-CN" dirty="0">
              <a:solidFill>
                <a:schemeClr val="accent5">
                  <a:lumMod val="75000"/>
                </a:schemeClr>
              </a:solidFill>
            </a:endParaRPr>
          </a:p>
        </p:txBody>
      </p:sp>
    </p:spTree>
    <p:extLst>
      <p:ext uri="{BB962C8B-B14F-4D97-AF65-F5344CB8AC3E}">
        <p14:creationId xmlns:p14="http://schemas.microsoft.com/office/powerpoint/2010/main" val="3831844731"/>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2">
            <a:extLst>
              <a:ext uri="{FF2B5EF4-FFF2-40B4-BE49-F238E27FC236}">
                <a16:creationId xmlns:a16="http://schemas.microsoft.com/office/drawing/2014/main" id="{B10C92CB-246F-4CDE-8F6E-4536F64B58EC}"/>
              </a:ext>
            </a:extLst>
          </p:cNvPr>
          <p:cNvSpPr/>
          <p:nvPr/>
        </p:nvSpPr>
        <p:spPr>
          <a:xfrm>
            <a:off x="2452068" y="2241550"/>
            <a:ext cx="2578100" cy="0"/>
          </a:xfrm>
          <a:custGeom>
            <a:avLst/>
            <a:gdLst>
              <a:gd name="connsiteX0" fmla="*/ 0 w 2578100"/>
              <a:gd name="connsiteY0" fmla="*/ 0 h 0"/>
              <a:gd name="connsiteX1" fmla="*/ 2578100 w 2578100"/>
              <a:gd name="connsiteY1" fmla="*/ 0 h 0"/>
            </a:gdLst>
            <a:ahLst/>
            <a:cxnLst>
              <a:cxn ang="0">
                <a:pos x="connsiteX0" y="connsiteY0"/>
              </a:cxn>
              <a:cxn ang="0">
                <a:pos x="connsiteX1" y="connsiteY1"/>
              </a:cxn>
            </a:cxnLst>
            <a:rect l="l" t="t" r="r" b="b"/>
            <a:pathLst>
              <a:path w="2578100">
                <a:moveTo>
                  <a:pt x="0" y="0"/>
                </a:moveTo>
                <a:lnTo>
                  <a:pt x="2578100" y="0"/>
                </a:lnTo>
              </a:path>
            </a:pathLst>
          </a:custGeom>
          <a:noFill/>
          <a:ln w="57150">
            <a:solidFill>
              <a:srgbClr val="4EC2E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rgbClr val="1C617E"/>
              </a:solidFill>
              <a:cs typeface="+mn-ea"/>
              <a:sym typeface="+mn-lt"/>
            </a:endParaRPr>
          </a:p>
        </p:txBody>
      </p:sp>
      <p:sp>
        <p:nvSpPr>
          <p:cNvPr id="5" name="文本框 13">
            <a:extLst>
              <a:ext uri="{FF2B5EF4-FFF2-40B4-BE49-F238E27FC236}">
                <a16:creationId xmlns:a16="http://schemas.microsoft.com/office/drawing/2014/main" id="{B0B4C82F-C8F6-4BD5-999F-54463B15089F}"/>
              </a:ext>
            </a:extLst>
          </p:cNvPr>
          <p:cNvSpPr txBox="1">
            <a:spLocks noChangeArrowheads="1"/>
          </p:cNvSpPr>
          <p:nvPr/>
        </p:nvSpPr>
        <p:spPr bwMode="auto">
          <a:xfrm>
            <a:off x="2088037" y="2352675"/>
            <a:ext cx="3306161"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6600" dirty="0">
                <a:solidFill>
                  <a:srgbClr val="1C617E"/>
                </a:solidFill>
                <a:latin typeface="+mn-lt"/>
                <a:ea typeface="+mn-ea"/>
                <a:cs typeface="+mn-ea"/>
                <a:sym typeface="+mn-lt"/>
              </a:rPr>
              <a:t>PART03</a:t>
            </a:r>
            <a:endParaRPr lang="zh-CN" altLang="en-US" sz="6600" dirty="0">
              <a:solidFill>
                <a:srgbClr val="1C617E"/>
              </a:solidFill>
              <a:latin typeface="+mn-lt"/>
              <a:ea typeface="+mn-ea"/>
              <a:cs typeface="+mn-ea"/>
              <a:sym typeface="+mn-lt"/>
            </a:endParaRPr>
          </a:p>
        </p:txBody>
      </p:sp>
      <p:sp>
        <p:nvSpPr>
          <p:cNvPr id="6" name="任意多边形 4">
            <a:extLst>
              <a:ext uri="{FF2B5EF4-FFF2-40B4-BE49-F238E27FC236}">
                <a16:creationId xmlns:a16="http://schemas.microsoft.com/office/drawing/2014/main" id="{B4D41440-FB6E-49F0-80BE-121E80FB8DFB}"/>
              </a:ext>
            </a:extLst>
          </p:cNvPr>
          <p:cNvSpPr/>
          <p:nvPr/>
        </p:nvSpPr>
        <p:spPr>
          <a:xfrm>
            <a:off x="2452068" y="4260850"/>
            <a:ext cx="2578100" cy="0"/>
          </a:xfrm>
          <a:custGeom>
            <a:avLst/>
            <a:gdLst>
              <a:gd name="connsiteX0" fmla="*/ 0 w 2578100"/>
              <a:gd name="connsiteY0" fmla="*/ 0 h 0"/>
              <a:gd name="connsiteX1" fmla="*/ 2578100 w 2578100"/>
              <a:gd name="connsiteY1" fmla="*/ 0 h 0"/>
            </a:gdLst>
            <a:ahLst/>
            <a:cxnLst>
              <a:cxn ang="0">
                <a:pos x="connsiteX0" y="connsiteY0"/>
              </a:cxn>
              <a:cxn ang="0">
                <a:pos x="connsiteX1" y="connsiteY1"/>
              </a:cxn>
            </a:cxnLst>
            <a:rect l="l" t="t" r="r" b="b"/>
            <a:pathLst>
              <a:path w="2578100">
                <a:moveTo>
                  <a:pt x="0" y="0"/>
                </a:moveTo>
                <a:lnTo>
                  <a:pt x="2578100" y="0"/>
                </a:lnTo>
              </a:path>
            </a:pathLst>
          </a:custGeom>
          <a:noFill/>
          <a:ln w="57150">
            <a:solidFill>
              <a:srgbClr val="4EC2E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rgbClr val="1C617E"/>
              </a:solidFill>
              <a:cs typeface="+mn-ea"/>
              <a:sym typeface="+mn-lt"/>
            </a:endParaRPr>
          </a:p>
        </p:txBody>
      </p:sp>
      <p:sp>
        <p:nvSpPr>
          <p:cNvPr id="8" name="文本框 66">
            <a:extLst>
              <a:ext uri="{FF2B5EF4-FFF2-40B4-BE49-F238E27FC236}">
                <a16:creationId xmlns:a16="http://schemas.microsoft.com/office/drawing/2014/main" id="{4104ECB6-8550-4862-ACD5-027828D9A6CE}"/>
              </a:ext>
            </a:extLst>
          </p:cNvPr>
          <p:cNvSpPr txBox="1">
            <a:spLocks noChangeArrowheads="1"/>
          </p:cNvSpPr>
          <p:nvPr/>
        </p:nvSpPr>
        <p:spPr bwMode="auto">
          <a:xfrm>
            <a:off x="2452070" y="3319424"/>
            <a:ext cx="2441694"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a:r>
              <a:rPr lang="zh-CN" altLang="en-US" sz="4400" b="1" dirty="0">
                <a:solidFill>
                  <a:srgbClr val="1C617E"/>
                </a:solidFill>
                <a:latin typeface="+mn-lt"/>
                <a:ea typeface="+mn-ea"/>
                <a:cs typeface="+mn-ea"/>
                <a:sym typeface="+mn-lt"/>
              </a:rPr>
              <a:t>主要方法</a:t>
            </a:r>
          </a:p>
        </p:txBody>
      </p:sp>
      <p:pic>
        <p:nvPicPr>
          <p:cNvPr id="9" name="图片 8">
            <a:extLst>
              <a:ext uri="{FF2B5EF4-FFF2-40B4-BE49-F238E27FC236}">
                <a16:creationId xmlns:a16="http://schemas.microsoft.com/office/drawing/2014/main" id="{A41E39D3-60B3-4CD2-BE1B-63F0B33D09B3}"/>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flipH="1">
            <a:off x="6299198" y="-1"/>
            <a:ext cx="6464301" cy="6858001"/>
          </a:xfrm>
          <a:prstGeom prst="rect">
            <a:avLst/>
          </a:prstGeom>
        </p:spPr>
      </p:pic>
      <p:grpSp>
        <p:nvGrpSpPr>
          <p:cNvPr id="10" name="组合 9">
            <a:extLst>
              <a:ext uri="{FF2B5EF4-FFF2-40B4-BE49-F238E27FC236}">
                <a16:creationId xmlns:a16="http://schemas.microsoft.com/office/drawing/2014/main" id="{32AA83D4-5D00-46FE-9035-ACEB980CC4D0}"/>
              </a:ext>
            </a:extLst>
          </p:cNvPr>
          <p:cNvGrpSpPr/>
          <p:nvPr/>
        </p:nvGrpSpPr>
        <p:grpSpPr>
          <a:xfrm>
            <a:off x="4806544" y="5600701"/>
            <a:ext cx="4159656" cy="952500"/>
            <a:chOff x="939800" y="4381500"/>
            <a:chExt cx="10566400" cy="2781300"/>
          </a:xfrm>
        </p:grpSpPr>
        <p:pic>
          <p:nvPicPr>
            <p:cNvPr id="11" name="图片 10" descr="图片包含 服装&#10;&#10;已生成高可信度的说明">
              <a:extLst>
                <a:ext uri="{FF2B5EF4-FFF2-40B4-BE49-F238E27FC236}">
                  <a16:creationId xmlns:a16="http://schemas.microsoft.com/office/drawing/2014/main" id="{FA9B021B-66C0-451C-8E96-A303A3959AF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939800" y="4381500"/>
              <a:ext cx="5549900" cy="2768600"/>
            </a:xfrm>
            <a:prstGeom prst="rect">
              <a:avLst/>
            </a:prstGeom>
          </p:spPr>
        </p:pic>
        <p:pic>
          <p:nvPicPr>
            <p:cNvPr id="12" name="图片 11" descr="图片包含 服装&#10;&#10;已生成高可信度的说明">
              <a:extLst>
                <a:ext uri="{FF2B5EF4-FFF2-40B4-BE49-F238E27FC236}">
                  <a16:creationId xmlns:a16="http://schemas.microsoft.com/office/drawing/2014/main" id="{1B4DE176-64E8-4179-A104-4A92E005087C}"/>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b="-2"/>
            <a:stretch/>
          </p:blipFill>
          <p:spPr>
            <a:xfrm>
              <a:off x="5956300" y="4381500"/>
              <a:ext cx="5549900" cy="2781300"/>
            </a:xfrm>
            <a:prstGeom prst="rect">
              <a:avLst/>
            </a:prstGeom>
          </p:spPr>
        </p:pic>
      </p:grpSp>
    </p:spTree>
    <p:extLst>
      <p:ext uri="{BB962C8B-B14F-4D97-AF65-F5344CB8AC3E}">
        <p14:creationId xmlns:p14="http://schemas.microsoft.com/office/powerpoint/2010/main" val="199263899"/>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750" fill="hold"/>
                                        <p:tgtEl>
                                          <p:spTgt spid="4"/>
                                        </p:tgtEl>
                                        <p:attrNameLst>
                                          <p:attrName>ppt_x</p:attrName>
                                        </p:attrNameLst>
                                      </p:cBhvr>
                                      <p:tavLst>
                                        <p:tav tm="0">
                                          <p:val>
                                            <p:strVal val="0-#ppt_w/2"/>
                                          </p:val>
                                        </p:tav>
                                        <p:tav tm="100000">
                                          <p:val>
                                            <p:strVal val="#ppt_x"/>
                                          </p:val>
                                        </p:tav>
                                      </p:tavLst>
                                    </p:anim>
                                    <p:anim calcmode="lin" valueType="num">
                                      <p:cBhvr additive="base">
                                        <p:cTn id="12" dur="75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750" fill="hold"/>
                                        <p:tgtEl>
                                          <p:spTgt spid="6"/>
                                        </p:tgtEl>
                                        <p:attrNameLst>
                                          <p:attrName>ppt_x</p:attrName>
                                        </p:attrNameLst>
                                      </p:cBhvr>
                                      <p:tavLst>
                                        <p:tav tm="0">
                                          <p:val>
                                            <p:strVal val="1+#ppt_w/2"/>
                                          </p:val>
                                        </p:tav>
                                        <p:tav tm="100000">
                                          <p:val>
                                            <p:strVal val="#ppt_x"/>
                                          </p:val>
                                        </p:tav>
                                      </p:tavLst>
                                    </p:anim>
                                    <p:anim calcmode="lin" valueType="num">
                                      <p:cBhvr additive="base">
                                        <p:cTn id="16" dur="750" fill="hold"/>
                                        <p:tgtEl>
                                          <p:spTgt spid="6"/>
                                        </p:tgtEl>
                                        <p:attrNameLst>
                                          <p:attrName>ppt_y</p:attrName>
                                        </p:attrNameLst>
                                      </p:cBhvr>
                                      <p:tavLst>
                                        <p:tav tm="0">
                                          <p:val>
                                            <p:strVal val="#ppt_y"/>
                                          </p:val>
                                        </p:tav>
                                        <p:tav tm="100000">
                                          <p:val>
                                            <p:strVal val="#ppt_y"/>
                                          </p:val>
                                        </p:tav>
                                      </p:tavLst>
                                    </p:anim>
                                  </p:childTnLst>
                                </p:cTn>
                              </p:par>
                              <p:par>
                                <p:cTn id="17" presetID="53" presetClass="entr" presetSubtype="16" fill="hold" grpId="0" nodeType="withEffect">
                                  <p:stCondLst>
                                    <p:cond delay="300"/>
                                  </p:stCondLst>
                                  <p:iterate type="lt">
                                    <p:tmPct val="10000"/>
                                  </p:iterate>
                                  <p:childTnLst>
                                    <p:set>
                                      <p:cBhvr>
                                        <p:cTn id="18" dur="1" fill="hold">
                                          <p:stCondLst>
                                            <p:cond delay="0"/>
                                          </p:stCondLst>
                                        </p:cTn>
                                        <p:tgtEl>
                                          <p:spTgt spid="5"/>
                                        </p:tgtEl>
                                        <p:attrNameLst>
                                          <p:attrName>style.visibility</p:attrName>
                                        </p:attrNameLst>
                                      </p:cBhvr>
                                      <p:to>
                                        <p:strVal val="visible"/>
                                      </p:to>
                                    </p:set>
                                    <p:anim calcmode="lin" valueType="num">
                                      <p:cBhvr>
                                        <p:cTn id="19" dur="1000" fill="hold"/>
                                        <p:tgtEl>
                                          <p:spTgt spid="5"/>
                                        </p:tgtEl>
                                        <p:attrNameLst>
                                          <p:attrName>ppt_w</p:attrName>
                                        </p:attrNameLst>
                                      </p:cBhvr>
                                      <p:tavLst>
                                        <p:tav tm="0">
                                          <p:val>
                                            <p:fltVal val="0"/>
                                          </p:val>
                                        </p:tav>
                                        <p:tav tm="100000">
                                          <p:val>
                                            <p:strVal val="#ppt_w"/>
                                          </p:val>
                                        </p:tav>
                                      </p:tavLst>
                                    </p:anim>
                                    <p:anim calcmode="lin" valueType="num">
                                      <p:cBhvr>
                                        <p:cTn id="20" dur="1000" fill="hold"/>
                                        <p:tgtEl>
                                          <p:spTgt spid="5"/>
                                        </p:tgtEl>
                                        <p:attrNameLst>
                                          <p:attrName>ppt_h</p:attrName>
                                        </p:attrNameLst>
                                      </p:cBhvr>
                                      <p:tavLst>
                                        <p:tav tm="0">
                                          <p:val>
                                            <p:fltVal val="0"/>
                                          </p:val>
                                        </p:tav>
                                        <p:tav tm="100000">
                                          <p:val>
                                            <p:strVal val="#ppt_h"/>
                                          </p:val>
                                        </p:tav>
                                      </p:tavLst>
                                    </p:anim>
                                    <p:animEffect transition="in" filter="fade">
                                      <p:cBhvr>
                                        <p:cTn id="21" dur="1000"/>
                                        <p:tgtEl>
                                          <p:spTgt spid="5"/>
                                        </p:tgtEl>
                                      </p:cBhvr>
                                    </p:animEffect>
                                  </p:childTnLst>
                                </p:cTn>
                              </p:par>
                              <p:par>
                                <p:cTn id="22" presetID="53" presetClass="entr" presetSubtype="16" fill="hold" grpId="0" nodeType="withEffect">
                                  <p:stCondLst>
                                    <p:cond delay="500"/>
                                  </p:stCondLst>
                                  <p:childTnLst>
                                    <p:set>
                                      <p:cBhvr>
                                        <p:cTn id="23" dur="1" fill="hold">
                                          <p:stCondLst>
                                            <p:cond delay="0"/>
                                          </p:stCondLst>
                                        </p:cTn>
                                        <p:tgtEl>
                                          <p:spTgt spid="8"/>
                                        </p:tgtEl>
                                        <p:attrNameLst>
                                          <p:attrName>style.visibility</p:attrName>
                                        </p:attrNameLst>
                                      </p:cBhvr>
                                      <p:to>
                                        <p:strVal val="visible"/>
                                      </p:to>
                                    </p:set>
                                    <p:anim calcmode="lin" valueType="num">
                                      <p:cBhvr>
                                        <p:cTn id="24" dur="1000" fill="hold"/>
                                        <p:tgtEl>
                                          <p:spTgt spid="8"/>
                                        </p:tgtEl>
                                        <p:attrNameLst>
                                          <p:attrName>ppt_w</p:attrName>
                                        </p:attrNameLst>
                                      </p:cBhvr>
                                      <p:tavLst>
                                        <p:tav tm="0">
                                          <p:val>
                                            <p:fltVal val="0"/>
                                          </p:val>
                                        </p:tav>
                                        <p:tav tm="100000">
                                          <p:val>
                                            <p:strVal val="#ppt_w"/>
                                          </p:val>
                                        </p:tav>
                                      </p:tavLst>
                                    </p:anim>
                                    <p:anim calcmode="lin" valueType="num">
                                      <p:cBhvr>
                                        <p:cTn id="25" dur="1000" fill="hold"/>
                                        <p:tgtEl>
                                          <p:spTgt spid="8"/>
                                        </p:tgtEl>
                                        <p:attrNameLst>
                                          <p:attrName>ppt_h</p:attrName>
                                        </p:attrNameLst>
                                      </p:cBhvr>
                                      <p:tavLst>
                                        <p:tav tm="0">
                                          <p:val>
                                            <p:fltVal val="0"/>
                                          </p:val>
                                        </p:tav>
                                        <p:tav tm="100000">
                                          <p:val>
                                            <p:strVal val="#ppt_h"/>
                                          </p:val>
                                        </p:tav>
                                      </p:tavLst>
                                    </p:anim>
                                    <p:animEffect transition="in" filter="fade">
                                      <p:cBhvr>
                                        <p:cTn id="26" dur="1000"/>
                                        <p:tgtEl>
                                          <p:spTgt spid="8"/>
                                        </p:tgtEl>
                                      </p:cBhvr>
                                    </p:animEffect>
                                  </p:childTnLst>
                                </p:cTn>
                              </p:par>
                            </p:childTnLst>
                          </p:cTn>
                        </p:par>
                        <p:par>
                          <p:cTn id="27" fill="hold">
                            <p:stCondLst>
                              <p:cond delay="1800"/>
                            </p:stCondLst>
                            <p:childTnLst>
                              <p:par>
                                <p:cTn id="28" presetID="2" presetClass="entr" presetSubtype="4"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additive="base">
                                        <p:cTn id="30" dur="500" fill="hold"/>
                                        <p:tgtEl>
                                          <p:spTgt spid="10"/>
                                        </p:tgtEl>
                                        <p:attrNameLst>
                                          <p:attrName>ppt_x</p:attrName>
                                        </p:attrNameLst>
                                      </p:cBhvr>
                                      <p:tavLst>
                                        <p:tav tm="0">
                                          <p:val>
                                            <p:strVal val="#ppt_x"/>
                                          </p:val>
                                        </p:tav>
                                        <p:tav tm="100000">
                                          <p:val>
                                            <p:strVal val="#ppt_x"/>
                                          </p:val>
                                        </p:tav>
                                      </p:tavLst>
                                    </p:anim>
                                    <p:anim calcmode="lin" valueType="num">
                                      <p:cBhvr additive="base">
                                        <p:cTn id="31"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400" b="1" dirty="0">
                <a:solidFill>
                  <a:srgbClr val="1C617E"/>
                </a:solidFill>
                <a:cs typeface="+mn-ea"/>
                <a:sym typeface="+mn-lt"/>
              </a:rPr>
              <a:t>主要方法</a:t>
            </a:r>
            <a:endParaRPr lang="en-US" altLang="zh-CN" sz="2400" b="1" dirty="0">
              <a:solidFill>
                <a:srgbClr val="1C617E"/>
              </a:solidFill>
              <a:cs typeface="+mn-ea"/>
              <a:sym typeface="+mn-lt"/>
            </a:endParaRPr>
          </a:p>
        </p:txBody>
      </p:sp>
      <p:sp>
        <p:nvSpPr>
          <p:cNvPr id="2" name="文本框 1">
            <a:extLst>
              <a:ext uri="{FF2B5EF4-FFF2-40B4-BE49-F238E27FC236}">
                <a16:creationId xmlns:a16="http://schemas.microsoft.com/office/drawing/2014/main" id="{44F805D7-B9D9-8535-AFF3-1AEA648A6C4E}"/>
              </a:ext>
            </a:extLst>
          </p:cNvPr>
          <p:cNvSpPr txBox="1"/>
          <p:nvPr/>
        </p:nvSpPr>
        <p:spPr>
          <a:xfrm>
            <a:off x="519548" y="1200875"/>
            <a:ext cx="6054436" cy="369332"/>
          </a:xfrm>
          <a:prstGeom prst="rect">
            <a:avLst/>
          </a:prstGeom>
          <a:noFill/>
        </p:spPr>
        <p:txBody>
          <a:bodyPr wrap="square" rtlCol="0">
            <a:spAutoFit/>
          </a:bodyPr>
          <a:lstStyle/>
          <a:p>
            <a:r>
              <a:rPr lang="zh-CN" altLang="en-US" dirty="0">
                <a:solidFill>
                  <a:schemeClr val="accent1">
                    <a:lumMod val="75000"/>
                  </a:schemeClr>
                </a:solidFill>
              </a:rPr>
              <a:t>模型一：</a:t>
            </a:r>
            <a:r>
              <a:rPr lang="en-US" altLang="zh-CN" dirty="0">
                <a:solidFill>
                  <a:schemeClr val="accent1">
                    <a:lumMod val="75000"/>
                  </a:schemeClr>
                </a:solidFill>
              </a:rPr>
              <a:t>SRGAN </a:t>
            </a:r>
            <a:r>
              <a:rPr lang="en-US" altLang="zh-CN" dirty="0" err="1">
                <a:solidFill>
                  <a:schemeClr val="accent1">
                    <a:lumMod val="75000"/>
                  </a:schemeClr>
                </a:solidFill>
              </a:rPr>
              <a:t>ResNeXt</a:t>
            </a:r>
            <a:r>
              <a:rPr lang="zh-CN" altLang="en-US" dirty="0">
                <a:solidFill>
                  <a:schemeClr val="accent1">
                    <a:lumMod val="75000"/>
                  </a:schemeClr>
                </a:solidFill>
              </a:rPr>
              <a:t>模型</a:t>
            </a:r>
          </a:p>
        </p:txBody>
      </p:sp>
      <p:sp>
        <p:nvSpPr>
          <p:cNvPr id="9" name="文本框 8">
            <a:extLst>
              <a:ext uri="{FF2B5EF4-FFF2-40B4-BE49-F238E27FC236}">
                <a16:creationId xmlns:a16="http://schemas.microsoft.com/office/drawing/2014/main" id="{E1F71E1A-DCF7-B86E-C0D4-35EFD42EF012}"/>
              </a:ext>
            </a:extLst>
          </p:cNvPr>
          <p:cNvSpPr txBox="1"/>
          <p:nvPr/>
        </p:nvSpPr>
        <p:spPr>
          <a:xfrm>
            <a:off x="325584" y="1921501"/>
            <a:ext cx="6192982" cy="2031325"/>
          </a:xfrm>
          <a:prstGeom prst="rect">
            <a:avLst/>
          </a:prstGeom>
          <a:noFill/>
        </p:spPr>
        <p:txBody>
          <a:bodyPr wrap="square">
            <a:spAutoFit/>
          </a:bodyPr>
          <a:lstStyle/>
          <a:p>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  用于培训</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SRGAN </a:t>
            </a:r>
            <a:r>
              <a:rPr lang="en-US" altLang="zh-CN" b="0" i="0" dirty="0" err="1">
                <a:solidFill>
                  <a:schemeClr val="accent5">
                    <a:lumMod val="75000"/>
                  </a:schemeClr>
                </a:solidFill>
                <a:effectLst/>
                <a:latin typeface="微软雅黑" panose="020B0503020204020204" pitchFamily="34" charset="-122"/>
                <a:ea typeface="微软雅黑" panose="020B0503020204020204" pitchFamily="34" charset="-122"/>
              </a:rPr>
              <a:t>ResNeXt</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。每个完整幻灯片图像的大小大于</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80000×80000</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像素，并且从每个具有</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50%</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重叠区域的完整幻灯片图像中提取大小为</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256×256</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像素的图像块。将数据扩充应用于这些提取的图像块。包括增强图像在内的图像补丁总数超过</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13000</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张，仅用于训练。为了准备低分辨率图像，我们从原始高分辨率图像块中减少了</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4</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次采样，并使用具有核的归一化盒装滤波器添加了模糊噪声，如方程所示</a:t>
            </a:r>
            <a:endParaRPr lang="zh-CN" altLang="en-US" dirty="0">
              <a:solidFill>
                <a:schemeClr val="accent5">
                  <a:lumMod val="75000"/>
                </a:schemeClr>
              </a:solidFill>
            </a:endParaRPr>
          </a:p>
        </p:txBody>
      </p:sp>
      <p:pic>
        <p:nvPicPr>
          <p:cNvPr id="11" name="图片 10">
            <a:extLst>
              <a:ext uri="{FF2B5EF4-FFF2-40B4-BE49-F238E27FC236}">
                <a16:creationId xmlns:a16="http://schemas.microsoft.com/office/drawing/2014/main" id="{BF84F7F7-6834-350B-A131-C34E8A7F2055}"/>
              </a:ext>
            </a:extLst>
          </p:cNvPr>
          <p:cNvPicPr>
            <a:picLocks noChangeAspect="1"/>
          </p:cNvPicPr>
          <p:nvPr/>
        </p:nvPicPr>
        <p:blipFill>
          <a:blip r:embed="rId3"/>
          <a:stretch>
            <a:fillRect/>
          </a:stretch>
        </p:blipFill>
        <p:spPr>
          <a:xfrm>
            <a:off x="1488400" y="4453055"/>
            <a:ext cx="3867349" cy="1041454"/>
          </a:xfrm>
          <a:prstGeom prst="rect">
            <a:avLst/>
          </a:prstGeom>
        </p:spPr>
      </p:pic>
      <p:pic>
        <p:nvPicPr>
          <p:cNvPr id="13" name="图片 12">
            <a:extLst>
              <a:ext uri="{FF2B5EF4-FFF2-40B4-BE49-F238E27FC236}">
                <a16:creationId xmlns:a16="http://schemas.microsoft.com/office/drawing/2014/main" id="{736D7171-FB22-EEAE-5F08-653FA08C31E5}"/>
              </a:ext>
            </a:extLst>
          </p:cNvPr>
          <p:cNvPicPr>
            <a:picLocks noChangeAspect="1"/>
          </p:cNvPicPr>
          <p:nvPr/>
        </p:nvPicPr>
        <p:blipFill>
          <a:blip r:embed="rId4"/>
          <a:stretch>
            <a:fillRect/>
          </a:stretch>
        </p:blipFill>
        <p:spPr>
          <a:xfrm>
            <a:off x="6468773" y="963923"/>
            <a:ext cx="5613689" cy="4667490"/>
          </a:xfrm>
          <a:prstGeom prst="rect">
            <a:avLst/>
          </a:prstGeom>
        </p:spPr>
      </p:pic>
    </p:spTree>
    <p:extLst>
      <p:ext uri="{BB962C8B-B14F-4D97-AF65-F5344CB8AC3E}">
        <p14:creationId xmlns:p14="http://schemas.microsoft.com/office/powerpoint/2010/main" val="2930550777"/>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400" b="1" dirty="0">
                <a:solidFill>
                  <a:srgbClr val="1C617E"/>
                </a:solidFill>
                <a:cs typeface="+mn-ea"/>
                <a:sym typeface="+mn-lt"/>
              </a:rPr>
              <a:t>主要方法</a:t>
            </a:r>
            <a:endParaRPr lang="en-US" altLang="zh-CN" sz="2400" b="1" dirty="0">
              <a:solidFill>
                <a:srgbClr val="1C617E"/>
              </a:solidFill>
              <a:cs typeface="+mn-ea"/>
              <a:sym typeface="+mn-lt"/>
            </a:endParaRPr>
          </a:p>
        </p:txBody>
      </p:sp>
      <p:sp>
        <p:nvSpPr>
          <p:cNvPr id="2" name="文本框 1">
            <a:extLst>
              <a:ext uri="{FF2B5EF4-FFF2-40B4-BE49-F238E27FC236}">
                <a16:creationId xmlns:a16="http://schemas.microsoft.com/office/drawing/2014/main" id="{44F805D7-B9D9-8535-AFF3-1AEA648A6C4E}"/>
              </a:ext>
            </a:extLst>
          </p:cNvPr>
          <p:cNvSpPr txBox="1"/>
          <p:nvPr/>
        </p:nvSpPr>
        <p:spPr>
          <a:xfrm>
            <a:off x="588819" y="1336963"/>
            <a:ext cx="6054436" cy="369332"/>
          </a:xfrm>
          <a:prstGeom prst="rect">
            <a:avLst/>
          </a:prstGeom>
          <a:noFill/>
        </p:spPr>
        <p:txBody>
          <a:bodyPr wrap="square" rtlCol="0">
            <a:spAutoFit/>
          </a:bodyPr>
          <a:lstStyle/>
          <a:p>
            <a:r>
              <a:rPr lang="zh-CN" altLang="en-US" dirty="0">
                <a:solidFill>
                  <a:schemeClr val="accent1">
                    <a:lumMod val="75000"/>
                  </a:schemeClr>
                </a:solidFill>
              </a:rPr>
              <a:t>模型二：</a:t>
            </a:r>
            <a:r>
              <a:rPr lang="en-US" altLang="zh-CN" dirty="0">
                <a:solidFill>
                  <a:schemeClr val="accent1">
                    <a:lumMod val="75000"/>
                  </a:schemeClr>
                </a:solidFill>
              </a:rPr>
              <a:t>Inception U-net</a:t>
            </a:r>
            <a:r>
              <a:rPr lang="zh-CN" altLang="en-US" dirty="0">
                <a:solidFill>
                  <a:schemeClr val="accent1">
                    <a:lumMod val="75000"/>
                  </a:schemeClr>
                </a:solidFill>
              </a:rPr>
              <a:t>架构</a:t>
            </a:r>
          </a:p>
        </p:txBody>
      </p:sp>
      <p:sp>
        <p:nvSpPr>
          <p:cNvPr id="4" name="文本框 3">
            <a:extLst>
              <a:ext uri="{FF2B5EF4-FFF2-40B4-BE49-F238E27FC236}">
                <a16:creationId xmlns:a16="http://schemas.microsoft.com/office/drawing/2014/main" id="{DA38BD84-EDEF-11CC-D8E1-A9692439C403}"/>
              </a:ext>
            </a:extLst>
          </p:cNvPr>
          <p:cNvSpPr txBox="1"/>
          <p:nvPr/>
        </p:nvSpPr>
        <p:spPr>
          <a:xfrm>
            <a:off x="450273" y="1838695"/>
            <a:ext cx="6192982" cy="369332"/>
          </a:xfrm>
          <a:prstGeom prst="rect">
            <a:avLst/>
          </a:prstGeom>
          <a:noFill/>
        </p:spPr>
        <p:txBody>
          <a:bodyPr wrap="square">
            <a:spAutoFit/>
          </a:bodyPr>
          <a:lstStyle/>
          <a:p>
            <a:r>
              <a:rPr lang="zh-CN" altLang="en-US" b="0" i="0" dirty="0">
                <a:solidFill>
                  <a:srgbClr val="000000"/>
                </a:solidFill>
                <a:effectLst/>
                <a:latin typeface="微软雅黑" panose="020B0503020204020204" pitchFamily="34" charset="-122"/>
                <a:ea typeface="微软雅黑" panose="020B0503020204020204" pitchFamily="34" charset="-122"/>
              </a:rPr>
              <a:t>  </a:t>
            </a:r>
            <a:endParaRPr lang="zh-CN" altLang="en-US" dirty="0">
              <a:solidFill>
                <a:schemeClr val="accent1">
                  <a:lumMod val="75000"/>
                </a:schemeClr>
              </a:solidFill>
            </a:endParaRPr>
          </a:p>
        </p:txBody>
      </p:sp>
      <p:sp>
        <p:nvSpPr>
          <p:cNvPr id="5" name="文本框 4">
            <a:extLst>
              <a:ext uri="{FF2B5EF4-FFF2-40B4-BE49-F238E27FC236}">
                <a16:creationId xmlns:a16="http://schemas.microsoft.com/office/drawing/2014/main" id="{B9EE7B7E-758B-85F1-ECCD-77E2350E77AA}"/>
              </a:ext>
            </a:extLst>
          </p:cNvPr>
          <p:cNvSpPr txBox="1"/>
          <p:nvPr/>
        </p:nvSpPr>
        <p:spPr>
          <a:xfrm>
            <a:off x="588819" y="1951580"/>
            <a:ext cx="4190999" cy="2031325"/>
          </a:xfrm>
          <a:prstGeom prst="rect">
            <a:avLst/>
          </a:prstGeom>
          <a:noFill/>
        </p:spPr>
        <p:txBody>
          <a:bodyPr wrap="square">
            <a:spAutoFit/>
          </a:bodyPr>
          <a:lstStyle/>
          <a:p>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Inception</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架构对相同的输入使用广泛的内核大小来同时提取全局和局部特征。较大的内核大小适用于全局分布的信息，而较小的内核大小则适用于本地分布的信息。因此，可以令人满意地执行</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Inception CNN</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架构来从数据中提取特征。</a:t>
            </a:r>
            <a:endParaRPr lang="zh-CN" altLang="en-US" dirty="0">
              <a:solidFill>
                <a:schemeClr val="accent5">
                  <a:lumMod val="75000"/>
                </a:schemeClr>
              </a:solidFill>
            </a:endParaRPr>
          </a:p>
        </p:txBody>
      </p:sp>
      <p:pic>
        <p:nvPicPr>
          <p:cNvPr id="7" name="图片 6">
            <a:extLst>
              <a:ext uri="{FF2B5EF4-FFF2-40B4-BE49-F238E27FC236}">
                <a16:creationId xmlns:a16="http://schemas.microsoft.com/office/drawing/2014/main" id="{F390D9C8-BBB8-8348-D24F-B9CB5BA761B2}"/>
              </a:ext>
            </a:extLst>
          </p:cNvPr>
          <p:cNvPicPr>
            <a:picLocks noChangeAspect="1"/>
          </p:cNvPicPr>
          <p:nvPr/>
        </p:nvPicPr>
        <p:blipFill>
          <a:blip r:embed="rId3"/>
          <a:stretch>
            <a:fillRect/>
          </a:stretch>
        </p:blipFill>
        <p:spPr>
          <a:xfrm>
            <a:off x="5837827" y="1336963"/>
            <a:ext cx="6064562" cy="3594285"/>
          </a:xfrm>
          <a:prstGeom prst="rect">
            <a:avLst/>
          </a:prstGeom>
        </p:spPr>
      </p:pic>
    </p:spTree>
    <p:extLst>
      <p:ext uri="{BB962C8B-B14F-4D97-AF65-F5344CB8AC3E}">
        <p14:creationId xmlns:p14="http://schemas.microsoft.com/office/powerpoint/2010/main" val="2941829353"/>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400" b="1" dirty="0">
                <a:solidFill>
                  <a:srgbClr val="1C617E"/>
                </a:solidFill>
                <a:cs typeface="+mn-ea"/>
                <a:sym typeface="+mn-lt"/>
              </a:rPr>
              <a:t>主要方法</a:t>
            </a:r>
            <a:endParaRPr lang="en-US" altLang="zh-CN" sz="2400" b="1" dirty="0">
              <a:solidFill>
                <a:srgbClr val="1C617E"/>
              </a:solidFill>
              <a:cs typeface="+mn-ea"/>
              <a:sym typeface="+mn-lt"/>
            </a:endParaRPr>
          </a:p>
        </p:txBody>
      </p:sp>
      <p:sp>
        <p:nvSpPr>
          <p:cNvPr id="2" name="文本框 1">
            <a:extLst>
              <a:ext uri="{FF2B5EF4-FFF2-40B4-BE49-F238E27FC236}">
                <a16:creationId xmlns:a16="http://schemas.microsoft.com/office/drawing/2014/main" id="{44F805D7-B9D9-8535-AFF3-1AEA648A6C4E}"/>
              </a:ext>
            </a:extLst>
          </p:cNvPr>
          <p:cNvSpPr txBox="1"/>
          <p:nvPr/>
        </p:nvSpPr>
        <p:spPr>
          <a:xfrm>
            <a:off x="588819" y="1336963"/>
            <a:ext cx="6054436" cy="369332"/>
          </a:xfrm>
          <a:prstGeom prst="rect">
            <a:avLst/>
          </a:prstGeom>
          <a:noFill/>
        </p:spPr>
        <p:txBody>
          <a:bodyPr wrap="square" rtlCol="0">
            <a:spAutoFit/>
          </a:bodyPr>
          <a:lstStyle/>
          <a:p>
            <a:r>
              <a:rPr lang="zh-CN" altLang="en-US" dirty="0">
                <a:solidFill>
                  <a:schemeClr val="accent1">
                    <a:lumMod val="75000"/>
                  </a:schemeClr>
                </a:solidFill>
              </a:rPr>
              <a:t>模型三：联合训练</a:t>
            </a:r>
            <a:r>
              <a:rPr lang="en-US" altLang="zh-CN" dirty="0">
                <a:solidFill>
                  <a:schemeClr val="accent1">
                    <a:lumMod val="75000"/>
                  </a:schemeClr>
                </a:solidFill>
              </a:rPr>
              <a:t>SRGAN </a:t>
            </a:r>
            <a:r>
              <a:rPr lang="en-US" altLang="zh-CN" dirty="0" err="1">
                <a:solidFill>
                  <a:schemeClr val="accent1">
                    <a:lumMod val="75000"/>
                  </a:schemeClr>
                </a:solidFill>
              </a:rPr>
              <a:t>ResNeXt</a:t>
            </a:r>
            <a:r>
              <a:rPr lang="zh-CN" altLang="en-US" dirty="0">
                <a:solidFill>
                  <a:schemeClr val="accent1">
                    <a:lumMod val="75000"/>
                  </a:schemeClr>
                </a:solidFill>
              </a:rPr>
              <a:t>和初始</a:t>
            </a:r>
            <a:r>
              <a:rPr lang="en-US" altLang="zh-CN" dirty="0">
                <a:solidFill>
                  <a:schemeClr val="accent1">
                    <a:lumMod val="75000"/>
                  </a:schemeClr>
                </a:solidFill>
              </a:rPr>
              <a:t>U-net</a:t>
            </a:r>
            <a:r>
              <a:rPr lang="zh-CN" altLang="en-US" dirty="0">
                <a:solidFill>
                  <a:schemeClr val="accent1">
                    <a:lumMod val="75000"/>
                  </a:schemeClr>
                </a:solidFill>
              </a:rPr>
              <a:t>模型</a:t>
            </a:r>
          </a:p>
        </p:txBody>
      </p:sp>
      <p:sp>
        <p:nvSpPr>
          <p:cNvPr id="4" name="文本框 3">
            <a:extLst>
              <a:ext uri="{FF2B5EF4-FFF2-40B4-BE49-F238E27FC236}">
                <a16:creationId xmlns:a16="http://schemas.microsoft.com/office/drawing/2014/main" id="{BC5F93E5-C45D-58DD-3C15-9F914F5EA0A6}"/>
              </a:ext>
            </a:extLst>
          </p:cNvPr>
          <p:cNvSpPr txBox="1"/>
          <p:nvPr/>
        </p:nvSpPr>
        <p:spPr>
          <a:xfrm>
            <a:off x="588819" y="2080689"/>
            <a:ext cx="4225636" cy="2585323"/>
          </a:xfrm>
          <a:prstGeom prst="rect">
            <a:avLst/>
          </a:prstGeom>
          <a:noFill/>
        </p:spPr>
        <p:txBody>
          <a:bodyPr wrap="square">
            <a:spAutoFit/>
          </a:bodyPr>
          <a:lstStyle/>
          <a:p>
            <a:r>
              <a:rPr lang="zh-CN" altLang="en-US" dirty="0">
                <a:solidFill>
                  <a:schemeClr val="accent1">
                    <a:lumMod val="75000"/>
                  </a:schemeClr>
                </a:solidFill>
              </a:rPr>
              <a:t> </a:t>
            </a:r>
            <a:r>
              <a:rPr lang="en-US" altLang="zh-CN" dirty="0">
                <a:solidFill>
                  <a:schemeClr val="accent1">
                    <a:lumMod val="75000"/>
                  </a:schemeClr>
                </a:solidFill>
              </a:rPr>
              <a:t>  </a:t>
            </a:r>
            <a:r>
              <a:rPr lang="zh-CN" altLang="en-US" dirty="0">
                <a:solidFill>
                  <a:schemeClr val="accent1">
                    <a:lumMod val="75000"/>
                  </a:schemeClr>
                </a:solidFill>
              </a:rPr>
              <a:t>使用生成的高分辨率图像（由</a:t>
            </a:r>
            <a:r>
              <a:rPr lang="en-US" altLang="zh-CN" dirty="0">
                <a:solidFill>
                  <a:schemeClr val="accent1">
                    <a:lumMod val="75000"/>
                  </a:schemeClr>
                </a:solidFill>
              </a:rPr>
              <a:t>JTG</a:t>
            </a:r>
            <a:r>
              <a:rPr lang="zh-CN" altLang="en-US" dirty="0">
                <a:solidFill>
                  <a:schemeClr val="accent1">
                    <a:lumMod val="75000"/>
                  </a:schemeClr>
                </a:solidFill>
              </a:rPr>
              <a:t>模型返回）和高分辨率图像的地面实况作为模型的输入，对联合训练的初始</a:t>
            </a:r>
            <a:r>
              <a:rPr lang="en-US" altLang="zh-CN" dirty="0">
                <a:solidFill>
                  <a:schemeClr val="accent1">
                    <a:lumMod val="75000"/>
                  </a:schemeClr>
                </a:solidFill>
              </a:rPr>
              <a:t>U-net</a:t>
            </a:r>
            <a:r>
              <a:rPr lang="zh-CN" altLang="en-US" dirty="0">
                <a:solidFill>
                  <a:schemeClr val="accent1">
                    <a:lumMod val="75000"/>
                  </a:schemeClr>
                </a:solidFill>
              </a:rPr>
              <a:t>（</a:t>
            </a:r>
            <a:r>
              <a:rPr lang="en-US" altLang="zh-CN" dirty="0">
                <a:solidFill>
                  <a:schemeClr val="accent1">
                    <a:lumMod val="75000"/>
                  </a:schemeClr>
                </a:solidFill>
              </a:rPr>
              <a:t>JTIU</a:t>
            </a:r>
            <a:r>
              <a:rPr lang="zh-CN" altLang="en-US" dirty="0">
                <a:solidFill>
                  <a:schemeClr val="accent1">
                    <a:lumMod val="75000"/>
                  </a:schemeClr>
                </a:solidFill>
              </a:rPr>
              <a:t>）模型进行训练。两个输入的输出具有相同的地面实况以计算损失值。因此，</a:t>
            </a:r>
            <a:r>
              <a:rPr lang="en-US" altLang="zh-CN" dirty="0">
                <a:solidFill>
                  <a:schemeClr val="accent1">
                    <a:lumMod val="75000"/>
                  </a:schemeClr>
                </a:solidFill>
              </a:rPr>
              <a:t>JTIU</a:t>
            </a:r>
            <a:r>
              <a:rPr lang="zh-CN" altLang="en-US" dirty="0">
                <a:solidFill>
                  <a:schemeClr val="accent1">
                    <a:lumMod val="75000"/>
                  </a:schemeClr>
                </a:solidFill>
              </a:rPr>
              <a:t>可以学习如何从生成</a:t>
            </a:r>
            <a:r>
              <a:rPr lang="en-US" altLang="zh-CN" dirty="0">
                <a:solidFill>
                  <a:schemeClr val="accent1">
                    <a:lumMod val="75000"/>
                  </a:schemeClr>
                </a:solidFill>
              </a:rPr>
              <a:t>-</a:t>
            </a:r>
            <a:r>
              <a:rPr lang="zh-CN" altLang="en-US" dirty="0">
                <a:solidFill>
                  <a:schemeClr val="accent1">
                    <a:lumMod val="75000"/>
                  </a:schemeClr>
                </a:solidFill>
              </a:rPr>
              <a:t>的高分辨率图像和原生高分辨率图像中生成相同质量的分割图像。在训练</a:t>
            </a:r>
            <a:r>
              <a:rPr lang="en-US" altLang="zh-CN" dirty="0">
                <a:solidFill>
                  <a:schemeClr val="accent1">
                    <a:lumMod val="75000"/>
                  </a:schemeClr>
                </a:solidFill>
              </a:rPr>
              <a:t>JTIU</a:t>
            </a:r>
            <a:r>
              <a:rPr lang="zh-CN" altLang="en-US" dirty="0">
                <a:solidFill>
                  <a:schemeClr val="accent1">
                    <a:lumMod val="75000"/>
                  </a:schemeClr>
                </a:solidFill>
              </a:rPr>
              <a:t>模型的过程中，</a:t>
            </a:r>
            <a:r>
              <a:rPr lang="en-US" altLang="zh-CN" dirty="0">
                <a:solidFill>
                  <a:schemeClr val="accent1">
                    <a:lumMod val="75000"/>
                  </a:schemeClr>
                </a:solidFill>
              </a:rPr>
              <a:t>JTG</a:t>
            </a:r>
            <a:r>
              <a:rPr lang="zh-CN" altLang="en-US" dirty="0">
                <a:solidFill>
                  <a:schemeClr val="accent1">
                    <a:lumMod val="75000"/>
                  </a:schemeClr>
                </a:solidFill>
              </a:rPr>
              <a:t>模型也得到了固定。</a:t>
            </a:r>
          </a:p>
        </p:txBody>
      </p:sp>
      <p:pic>
        <p:nvPicPr>
          <p:cNvPr id="5" name="图片 4">
            <a:extLst>
              <a:ext uri="{FF2B5EF4-FFF2-40B4-BE49-F238E27FC236}">
                <a16:creationId xmlns:a16="http://schemas.microsoft.com/office/drawing/2014/main" id="{5A838057-B04D-0BB7-739C-2F79EE558953}"/>
              </a:ext>
            </a:extLst>
          </p:cNvPr>
          <p:cNvPicPr>
            <a:picLocks noChangeAspect="1"/>
          </p:cNvPicPr>
          <p:nvPr/>
        </p:nvPicPr>
        <p:blipFill>
          <a:blip r:embed="rId3"/>
          <a:stretch>
            <a:fillRect/>
          </a:stretch>
        </p:blipFill>
        <p:spPr>
          <a:xfrm>
            <a:off x="5913720" y="1843416"/>
            <a:ext cx="5823249" cy="4057859"/>
          </a:xfrm>
          <a:prstGeom prst="rect">
            <a:avLst/>
          </a:prstGeom>
        </p:spPr>
      </p:pic>
    </p:spTree>
    <p:extLst>
      <p:ext uri="{BB962C8B-B14F-4D97-AF65-F5344CB8AC3E}">
        <p14:creationId xmlns:p14="http://schemas.microsoft.com/office/powerpoint/2010/main" val="4085637949"/>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400" b="1" dirty="0">
                <a:solidFill>
                  <a:srgbClr val="1C617E"/>
                </a:solidFill>
                <a:cs typeface="+mn-ea"/>
                <a:sym typeface="+mn-lt"/>
              </a:rPr>
              <a:t>主要方法</a:t>
            </a:r>
            <a:endParaRPr lang="en-US" altLang="zh-CN" sz="2400" b="1" dirty="0">
              <a:solidFill>
                <a:srgbClr val="1C617E"/>
              </a:solidFill>
              <a:cs typeface="+mn-ea"/>
              <a:sym typeface="+mn-lt"/>
            </a:endParaRPr>
          </a:p>
        </p:txBody>
      </p:sp>
      <p:sp>
        <p:nvSpPr>
          <p:cNvPr id="2" name="文本框 1">
            <a:extLst>
              <a:ext uri="{FF2B5EF4-FFF2-40B4-BE49-F238E27FC236}">
                <a16:creationId xmlns:a16="http://schemas.microsoft.com/office/drawing/2014/main" id="{44F805D7-B9D9-8535-AFF3-1AEA648A6C4E}"/>
              </a:ext>
            </a:extLst>
          </p:cNvPr>
          <p:cNvSpPr txBox="1"/>
          <p:nvPr/>
        </p:nvSpPr>
        <p:spPr>
          <a:xfrm>
            <a:off x="588819" y="1336963"/>
            <a:ext cx="6054436" cy="369332"/>
          </a:xfrm>
          <a:prstGeom prst="rect">
            <a:avLst/>
          </a:prstGeom>
          <a:noFill/>
        </p:spPr>
        <p:txBody>
          <a:bodyPr wrap="square" rtlCol="0">
            <a:spAutoFit/>
          </a:bodyPr>
          <a:lstStyle/>
          <a:p>
            <a:r>
              <a:rPr lang="zh-CN" altLang="en-US" dirty="0">
                <a:solidFill>
                  <a:schemeClr val="accent1">
                    <a:lumMod val="75000"/>
                  </a:schemeClr>
                </a:solidFill>
              </a:rPr>
              <a:t>模型四：卷积神经网络</a:t>
            </a:r>
          </a:p>
        </p:txBody>
      </p:sp>
      <p:sp>
        <p:nvSpPr>
          <p:cNvPr id="4" name="文本框 3">
            <a:extLst>
              <a:ext uri="{FF2B5EF4-FFF2-40B4-BE49-F238E27FC236}">
                <a16:creationId xmlns:a16="http://schemas.microsoft.com/office/drawing/2014/main" id="{BC5F93E5-C45D-58DD-3C15-9F914F5EA0A6}"/>
              </a:ext>
            </a:extLst>
          </p:cNvPr>
          <p:cNvSpPr txBox="1"/>
          <p:nvPr/>
        </p:nvSpPr>
        <p:spPr>
          <a:xfrm>
            <a:off x="588819" y="1843893"/>
            <a:ext cx="4738254" cy="1477328"/>
          </a:xfrm>
          <a:prstGeom prst="rect">
            <a:avLst/>
          </a:prstGeom>
          <a:noFill/>
        </p:spPr>
        <p:txBody>
          <a:bodyPr wrap="square">
            <a:spAutoFit/>
          </a:bodyPr>
          <a:lstStyle/>
          <a:p>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  CSDCNN</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（深度卷积神经网络）是一种非线性表示学习模型，它放弃了特征提取，也绕过了需要手工设计方式的特征工程。</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CSDCNN</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采用端到端的训练方式，可以从低级到高级自动学习语义和判别层次特征。</a:t>
            </a:r>
            <a:endParaRPr lang="zh-CN" altLang="en-US" dirty="0">
              <a:solidFill>
                <a:schemeClr val="accent5">
                  <a:lumMod val="75000"/>
                </a:schemeClr>
              </a:solidFill>
            </a:endParaRPr>
          </a:p>
        </p:txBody>
      </p:sp>
      <p:pic>
        <p:nvPicPr>
          <p:cNvPr id="6" name="图片 5">
            <a:extLst>
              <a:ext uri="{FF2B5EF4-FFF2-40B4-BE49-F238E27FC236}">
                <a16:creationId xmlns:a16="http://schemas.microsoft.com/office/drawing/2014/main" id="{C04D6DD3-402A-3572-52C1-288E43730664}"/>
              </a:ext>
            </a:extLst>
          </p:cNvPr>
          <p:cNvPicPr>
            <a:picLocks noChangeAspect="1"/>
          </p:cNvPicPr>
          <p:nvPr/>
        </p:nvPicPr>
        <p:blipFill>
          <a:blip r:embed="rId3"/>
          <a:stretch>
            <a:fillRect/>
          </a:stretch>
        </p:blipFill>
        <p:spPr>
          <a:xfrm>
            <a:off x="2585396" y="3259688"/>
            <a:ext cx="8115717" cy="3321221"/>
          </a:xfrm>
          <a:prstGeom prst="rect">
            <a:avLst/>
          </a:prstGeom>
        </p:spPr>
      </p:pic>
    </p:spTree>
    <p:extLst>
      <p:ext uri="{BB962C8B-B14F-4D97-AF65-F5344CB8AC3E}">
        <p14:creationId xmlns:p14="http://schemas.microsoft.com/office/powerpoint/2010/main" val="3475906109"/>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2">
            <a:extLst>
              <a:ext uri="{FF2B5EF4-FFF2-40B4-BE49-F238E27FC236}">
                <a16:creationId xmlns:a16="http://schemas.microsoft.com/office/drawing/2014/main" id="{B10C92CB-246F-4CDE-8F6E-4536F64B58EC}"/>
              </a:ext>
            </a:extLst>
          </p:cNvPr>
          <p:cNvSpPr/>
          <p:nvPr/>
        </p:nvSpPr>
        <p:spPr>
          <a:xfrm>
            <a:off x="2452068" y="2241550"/>
            <a:ext cx="2578100" cy="0"/>
          </a:xfrm>
          <a:custGeom>
            <a:avLst/>
            <a:gdLst>
              <a:gd name="connsiteX0" fmla="*/ 0 w 2578100"/>
              <a:gd name="connsiteY0" fmla="*/ 0 h 0"/>
              <a:gd name="connsiteX1" fmla="*/ 2578100 w 2578100"/>
              <a:gd name="connsiteY1" fmla="*/ 0 h 0"/>
            </a:gdLst>
            <a:ahLst/>
            <a:cxnLst>
              <a:cxn ang="0">
                <a:pos x="connsiteX0" y="connsiteY0"/>
              </a:cxn>
              <a:cxn ang="0">
                <a:pos x="connsiteX1" y="connsiteY1"/>
              </a:cxn>
            </a:cxnLst>
            <a:rect l="l" t="t" r="r" b="b"/>
            <a:pathLst>
              <a:path w="2578100">
                <a:moveTo>
                  <a:pt x="0" y="0"/>
                </a:moveTo>
                <a:lnTo>
                  <a:pt x="2578100" y="0"/>
                </a:lnTo>
              </a:path>
            </a:pathLst>
          </a:custGeom>
          <a:noFill/>
          <a:ln w="57150">
            <a:solidFill>
              <a:srgbClr val="4EC2E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rgbClr val="1C617E"/>
              </a:solidFill>
              <a:cs typeface="+mn-ea"/>
              <a:sym typeface="+mn-lt"/>
            </a:endParaRPr>
          </a:p>
        </p:txBody>
      </p:sp>
      <p:sp>
        <p:nvSpPr>
          <p:cNvPr id="5" name="文本框 13">
            <a:extLst>
              <a:ext uri="{FF2B5EF4-FFF2-40B4-BE49-F238E27FC236}">
                <a16:creationId xmlns:a16="http://schemas.microsoft.com/office/drawing/2014/main" id="{B0B4C82F-C8F6-4BD5-999F-54463B15089F}"/>
              </a:ext>
            </a:extLst>
          </p:cNvPr>
          <p:cNvSpPr txBox="1">
            <a:spLocks noChangeArrowheads="1"/>
          </p:cNvSpPr>
          <p:nvPr/>
        </p:nvSpPr>
        <p:spPr bwMode="auto">
          <a:xfrm>
            <a:off x="2088038" y="2352675"/>
            <a:ext cx="3306161"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6600" dirty="0">
                <a:solidFill>
                  <a:srgbClr val="1C617E"/>
                </a:solidFill>
                <a:latin typeface="+mn-lt"/>
                <a:ea typeface="+mn-ea"/>
                <a:cs typeface="+mn-ea"/>
                <a:sym typeface="+mn-lt"/>
              </a:rPr>
              <a:t>PART04</a:t>
            </a:r>
            <a:endParaRPr lang="zh-CN" altLang="en-US" sz="6600" dirty="0">
              <a:solidFill>
                <a:srgbClr val="1C617E"/>
              </a:solidFill>
              <a:latin typeface="+mn-lt"/>
              <a:ea typeface="+mn-ea"/>
              <a:cs typeface="+mn-ea"/>
              <a:sym typeface="+mn-lt"/>
            </a:endParaRPr>
          </a:p>
        </p:txBody>
      </p:sp>
      <p:sp>
        <p:nvSpPr>
          <p:cNvPr id="6" name="任意多边形 4">
            <a:extLst>
              <a:ext uri="{FF2B5EF4-FFF2-40B4-BE49-F238E27FC236}">
                <a16:creationId xmlns:a16="http://schemas.microsoft.com/office/drawing/2014/main" id="{B4D41440-FB6E-49F0-80BE-121E80FB8DFB}"/>
              </a:ext>
            </a:extLst>
          </p:cNvPr>
          <p:cNvSpPr/>
          <p:nvPr/>
        </p:nvSpPr>
        <p:spPr>
          <a:xfrm>
            <a:off x="2452068" y="4260850"/>
            <a:ext cx="2578100" cy="0"/>
          </a:xfrm>
          <a:custGeom>
            <a:avLst/>
            <a:gdLst>
              <a:gd name="connsiteX0" fmla="*/ 0 w 2578100"/>
              <a:gd name="connsiteY0" fmla="*/ 0 h 0"/>
              <a:gd name="connsiteX1" fmla="*/ 2578100 w 2578100"/>
              <a:gd name="connsiteY1" fmla="*/ 0 h 0"/>
            </a:gdLst>
            <a:ahLst/>
            <a:cxnLst>
              <a:cxn ang="0">
                <a:pos x="connsiteX0" y="connsiteY0"/>
              </a:cxn>
              <a:cxn ang="0">
                <a:pos x="connsiteX1" y="connsiteY1"/>
              </a:cxn>
            </a:cxnLst>
            <a:rect l="l" t="t" r="r" b="b"/>
            <a:pathLst>
              <a:path w="2578100">
                <a:moveTo>
                  <a:pt x="0" y="0"/>
                </a:moveTo>
                <a:lnTo>
                  <a:pt x="2578100" y="0"/>
                </a:lnTo>
              </a:path>
            </a:pathLst>
          </a:custGeom>
          <a:noFill/>
          <a:ln w="57150">
            <a:solidFill>
              <a:srgbClr val="4EC2E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rgbClr val="1C617E"/>
              </a:solidFill>
              <a:cs typeface="+mn-ea"/>
              <a:sym typeface="+mn-lt"/>
            </a:endParaRPr>
          </a:p>
        </p:txBody>
      </p:sp>
      <p:sp>
        <p:nvSpPr>
          <p:cNvPr id="8" name="文本框 66">
            <a:extLst>
              <a:ext uri="{FF2B5EF4-FFF2-40B4-BE49-F238E27FC236}">
                <a16:creationId xmlns:a16="http://schemas.microsoft.com/office/drawing/2014/main" id="{4104ECB6-8550-4862-ACD5-027828D9A6CE}"/>
              </a:ext>
            </a:extLst>
          </p:cNvPr>
          <p:cNvSpPr txBox="1">
            <a:spLocks noChangeArrowheads="1"/>
          </p:cNvSpPr>
          <p:nvPr/>
        </p:nvSpPr>
        <p:spPr bwMode="auto">
          <a:xfrm>
            <a:off x="2452070" y="3319424"/>
            <a:ext cx="2441695"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a:r>
              <a:rPr lang="zh-CN" altLang="en-US" sz="4400" b="1" dirty="0">
                <a:solidFill>
                  <a:srgbClr val="1C617E"/>
                </a:solidFill>
                <a:latin typeface="+mn-lt"/>
                <a:ea typeface="+mn-ea"/>
                <a:cs typeface="+mn-ea"/>
                <a:sym typeface="+mn-lt"/>
              </a:rPr>
              <a:t>数据代码</a:t>
            </a:r>
          </a:p>
        </p:txBody>
      </p:sp>
      <p:pic>
        <p:nvPicPr>
          <p:cNvPr id="9" name="图片 8">
            <a:extLst>
              <a:ext uri="{FF2B5EF4-FFF2-40B4-BE49-F238E27FC236}">
                <a16:creationId xmlns:a16="http://schemas.microsoft.com/office/drawing/2014/main" id="{A41E39D3-60B3-4CD2-BE1B-63F0B33D09B3}"/>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flipH="1">
            <a:off x="6299198" y="-1"/>
            <a:ext cx="6464301" cy="6858001"/>
          </a:xfrm>
          <a:prstGeom prst="rect">
            <a:avLst/>
          </a:prstGeom>
        </p:spPr>
      </p:pic>
      <p:grpSp>
        <p:nvGrpSpPr>
          <p:cNvPr id="10" name="组合 9">
            <a:extLst>
              <a:ext uri="{FF2B5EF4-FFF2-40B4-BE49-F238E27FC236}">
                <a16:creationId xmlns:a16="http://schemas.microsoft.com/office/drawing/2014/main" id="{32AA83D4-5D00-46FE-9035-ACEB980CC4D0}"/>
              </a:ext>
            </a:extLst>
          </p:cNvPr>
          <p:cNvGrpSpPr/>
          <p:nvPr/>
        </p:nvGrpSpPr>
        <p:grpSpPr>
          <a:xfrm>
            <a:off x="4806544" y="5600701"/>
            <a:ext cx="4159656" cy="952500"/>
            <a:chOff x="939800" y="4381500"/>
            <a:chExt cx="10566400" cy="2781300"/>
          </a:xfrm>
        </p:grpSpPr>
        <p:pic>
          <p:nvPicPr>
            <p:cNvPr id="11" name="图片 10" descr="图片包含 服装&#10;&#10;已生成高可信度的说明">
              <a:extLst>
                <a:ext uri="{FF2B5EF4-FFF2-40B4-BE49-F238E27FC236}">
                  <a16:creationId xmlns:a16="http://schemas.microsoft.com/office/drawing/2014/main" id="{FA9B021B-66C0-451C-8E96-A303A3959AF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939800" y="4381500"/>
              <a:ext cx="5549900" cy="2768600"/>
            </a:xfrm>
            <a:prstGeom prst="rect">
              <a:avLst/>
            </a:prstGeom>
          </p:spPr>
        </p:pic>
        <p:pic>
          <p:nvPicPr>
            <p:cNvPr id="12" name="图片 11" descr="图片包含 服装&#10;&#10;已生成高可信度的说明">
              <a:extLst>
                <a:ext uri="{FF2B5EF4-FFF2-40B4-BE49-F238E27FC236}">
                  <a16:creationId xmlns:a16="http://schemas.microsoft.com/office/drawing/2014/main" id="{1B4DE176-64E8-4179-A104-4A92E005087C}"/>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b="-2"/>
            <a:stretch/>
          </p:blipFill>
          <p:spPr>
            <a:xfrm>
              <a:off x="5956300" y="4381500"/>
              <a:ext cx="5549900" cy="2781300"/>
            </a:xfrm>
            <a:prstGeom prst="rect">
              <a:avLst/>
            </a:prstGeom>
          </p:spPr>
        </p:pic>
      </p:grpSp>
    </p:spTree>
    <p:extLst>
      <p:ext uri="{BB962C8B-B14F-4D97-AF65-F5344CB8AC3E}">
        <p14:creationId xmlns:p14="http://schemas.microsoft.com/office/powerpoint/2010/main" val="2955404634"/>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750" fill="hold"/>
                                        <p:tgtEl>
                                          <p:spTgt spid="4"/>
                                        </p:tgtEl>
                                        <p:attrNameLst>
                                          <p:attrName>ppt_x</p:attrName>
                                        </p:attrNameLst>
                                      </p:cBhvr>
                                      <p:tavLst>
                                        <p:tav tm="0">
                                          <p:val>
                                            <p:strVal val="0-#ppt_w/2"/>
                                          </p:val>
                                        </p:tav>
                                        <p:tav tm="100000">
                                          <p:val>
                                            <p:strVal val="#ppt_x"/>
                                          </p:val>
                                        </p:tav>
                                      </p:tavLst>
                                    </p:anim>
                                    <p:anim calcmode="lin" valueType="num">
                                      <p:cBhvr additive="base">
                                        <p:cTn id="12" dur="75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750" fill="hold"/>
                                        <p:tgtEl>
                                          <p:spTgt spid="6"/>
                                        </p:tgtEl>
                                        <p:attrNameLst>
                                          <p:attrName>ppt_x</p:attrName>
                                        </p:attrNameLst>
                                      </p:cBhvr>
                                      <p:tavLst>
                                        <p:tav tm="0">
                                          <p:val>
                                            <p:strVal val="1+#ppt_w/2"/>
                                          </p:val>
                                        </p:tav>
                                        <p:tav tm="100000">
                                          <p:val>
                                            <p:strVal val="#ppt_x"/>
                                          </p:val>
                                        </p:tav>
                                      </p:tavLst>
                                    </p:anim>
                                    <p:anim calcmode="lin" valueType="num">
                                      <p:cBhvr additive="base">
                                        <p:cTn id="16" dur="750" fill="hold"/>
                                        <p:tgtEl>
                                          <p:spTgt spid="6"/>
                                        </p:tgtEl>
                                        <p:attrNameLst>
                                          <p:attrName>ppt_y</p:attrName>
                                        </p:attrNameLst>
                                      </p:cBhvr>
                                      <p:tavLst>
                                        <p:tav tm="0">
                                          <p:val>
                                            <p:strVal val="#ppt_y"/>
                                          </p:val>
                                        </p:tav>
                                        <p:tav tm="100000">
                                          <p:val>
                                            <p:strVal val="#ppt_y"/>
                                          </p:val>
                                        </p:tav>
                                      </p:tavLst>
                                    </p:anim>
                                  </p:childTnLst>
                                </p:cTn>
                              </p:par>
                              <p:par>
                                <p:cTn id="17" presetID="53" presetClass="entr" presetSubtype="16" fill="hold" grpId="0" nodeType="withEffect">
                                  <p:stCondLst>
                                    <p:cond delay="300"/>
                                  </p:stCondLst>
                                  <p:iterate type="lt">
                                    <p:tmPct val="10000"/>
                                  </p:iterate>
                                  <p:childTnLst>
                                    <p:set>
                                      <p:cBhvr>
                                        <p:cTn id="18" dur="1" fill="hold">
                                          <p:stCondLst>
                                            <p:cond delay="0"/>
                                          </p:stCondLst>
                                        </p:cTn>
                                        <p:tgtEl>
                                          <p:spTgt spid="5"/>
                                        </p:tgtEl>
                                        <p:attrNameLst>
                                          <p:attrName>style.visibility</p:attrName>
                                        </p:attrNameLst>
                                      </p:cBhvr>
                                      <p:to>
                                        <p:strVal val="visible"/>
                                      </p:to>
                                    </p:set>
                                    <p:anim calcmode="lin" valueType="num">
                                      <p:cBhvr>
                                        <p:cTn id="19" dur="1000" fill="hold"/>
                                        <p:tgtEl>
                                          <p:spTgt spid="5"/>
                                        </p:tgtEl>
                                        <p:attrNameLst>
                                          <p:attrName>ppt_w</p:attrName>
                                        </p:attrNameLst>
                                      </p:cBhvr>
                                      <p:tavLst>
                                        <p:tav tm="0">
                                          <p:val>
                                            <p:fltVal val="0"/>
                                          </p:val>
                                        </p:tav>
                                        <p:tav tm="100000">
                                          <p:val>
                                            <p:strVal val="#ppt_w"/>
                                          </p:val>
                                        </p:tav>
                                      </p:tavLst>
                                    </p:anim>
                                    <p:anim calcmode="lin" valueType="num">
                                      <p:cBhvr>
                                        <p:cTn id="20" dur="1000" fill="hold"/>
                                        <p:tgtEl>
                                          <p:spTgt spid="5"/>
                                        </p:tgtEl>
                                        <p:attrNameLst>
                                          <p:attrName>ppt_h</p:attrName>
                                        </p:attrNameLst>
                                      </p:cBhvr>
                                      <p:tavLst>
                                        <p:tav tm="0">
                                          <p:val>
                                            <p:fltVal val="0"/>
                                          </p:val>
                                        </p:tav>
                                        <p:tav tm="100000">
                                          <p:val>
                                            <p:strVal val="#ppt_h"/>
                                          </p:val>
                                        </p:tav>
                                      </p:tavLst>
                                    </p:anim>
                                    <p:animEffect transition="in" filter="fade">
                                      <p:cBhvr>
                                        <p:cTn id="21" dur="1000"/>
                                        <p:tgtEl>
                                          <p:spTgt spid="5"/>
                                        </p:tgtEl>
                                      </p:cBhvr>
                                    </p:animEffect>
                                  </p:childTnLst>
                                </p:cTn>
                              </p:par>
                              <p:par>
                                <p:cTn id="22" presetID="53" presetClass="entr" presetSubtype="16" fill="hold" grpId="0" nodeType="withEffect">
                                  <p:stCondLst>
                                    <p:cond delay="500"/>
                                  </p:stCondLst>
                                  <p:childTnLst>
                                    <p:set>
                                      <p:cBhvr>
                                        <p:cTn id="23" dur="1" fill="hold">
                                          <p:stCondLst>
                                            <p:cond delay="0"/>
                                          </p:stCondLst>
                                        </p:cTn>
                                        <p:tgtEl>
                                          <p:spTgt spid="8"/>
                                        </p:tgtEl>
                                        <p:attrNameLst>
                                          <p:attrName>style.visibility</p:attrName>
                                        </p:attrNameLst>
                                      </p:cBhvr>
                                      <p:to>
                                        <p:strVal val="visible"/>
                                      </p:to>
                                    </p:set>
                                    <p:anim calcmode="lin" valueType="num">
                                      <p:cBhvr>
                                        <p:cTn id="24" dur="1000" fill="hold"/>
                                        <p:tgtEl>
                                          <p:spTgt spid="8"/>
                                        </p:tgtEl>
                                        <p:attrNameLst>
                                          <p:attrName>ppt_w</p:attrName>
                                        </p:attrNameLst>
                                      </p:cBhvr>
                                      <p:tavLst>
                                        <p:tav tm="0">
                                          <p:val>
                                            <p:fltVal val="0"/>
                                          </p:val>
                                        </p:tav>
                                        <p:tav tm="100000">
                                          <p:val>
                                            <p:strVal val="#ppt_w"/>
                                          </p:val>
                                        </p:tav>
                                      </p:tavLst>
                                    </p:anim>
                                    <p:anim calcmode="lin" valueType="num">
                                      <p:cBhvr>
                                        <p:cTn id="25" dur="1000" fill="hold"/>
                                        <p:tgtEl>
                                          <p:spTgt spid="8"/>
                                        </p:tgtEl>
                                        <p:attrNameLst>
                                          <p:attrName>ppt_h</p:attrName>
                                        </p:attrNameLst>
                                      </p:cBhvr>
                                      <p:tavLst>
                                        <p:tav tm="0">
                                          <p:val>
                                            <p:fltVal val="0"/>
                                          </p:val>
                                        </p:tav>
                                        <p:tav tm="100000">
                                          <p:val>
                                            <p:strVal val="#ppt_h"/>
                                          </p:val>
                                        </p:tav>
                                      </p:tavLst>
                                    </p:anim>
                                    <p:animEffect transition="in" filter="fade">
                                      <p:cBhvr>
                                        <p:cTn id="26" dur="1000"/>
                                        <p:tgtEl>
                                          <p:spTgt spid="8"/>
                                        </p:tgtEl>
                                      </p:cBhvr>
                                    </p:animEffect>
                                  </p:childTnLst>
                                </p:cTn>
                              </p:par>
                            </p:childTnLst>
                          </p:cTn>
                        </p:par>
                        <p:par>
                          <p:cTn id="27" fill="hold">
                            <p:stCondLst>
                              <p:cond delay="1800"/>
                            </p:stCondLst>
                            <p:childTnLst>
                              <p:par>
                                <p:cTn id="28" presetID="2" presetClass="entr" presetSubtype="4"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additive="base">
                                        <p:cTn id="30" dur="500" fill="hold"/>
                                        <p:tgtEl>
                                          <p:spTgt spid="10"/>
                                        </p:tgtEl>
                                        <p:attrNameLst>
                                          <p:attrName>ppt_x</p:attrName>
                                        </p:attrNameLst>
                                      </p:cBhvr>
                                      <p:tavLst>
                                        <p:tav tm="0">
                                          <p:val>
                                            <p:strVal val="#ppt_x"/>
                                          </p:val>
                                        </p:tav>
                                        <p:tav tm="100000">
                                          <p:val>
                                            <p:strVal val="#ppt_x"/>
                                          </p:val>
                                        </p:tav>
                                      </p:tavLst>
                                    </p:anim>
                                    <p:anim calcmode="lin" valueType="num">
                                      <p:cBhvr additive="base">
                                        <p:cTn id="31"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400" b="1" dirty="0">
                <a:solidFill>
                  <a:srgbClr val="1C617E"/>
                </a:solidFill>
                <a:cs typeface="+mn-ea"/>
                <a:sym typeface="+mn-lt"/>
              </a:rPr>
              <a:t>数据代码</a:t>
            </a:r>
            <a:endParaRPr lang="en-US" altLang="zh-CN" sz="2400" b="1" dirty="0">
              <a:solidFill>
                <a:srgbClr val="1C617E"/>
              </a:solidFill>
              <a:cs typeface="+mn-ea"/>
              <a:sym typeface="+mn-lt"/>
            </a:endParaRPr>
          </a:p>
        </p:txBody>
      </p:sp>
      <p:sp>
        <p:nvSpPr>
          <p:cNvPr id="3" name="文本框 2">
            <a:extLst>
              <a:ext uri="{FF2B5EF4-FFF2-40B4-BE49-F238E27FC236}">
                <a16:creationId xmlns:a16="http://schemas.microsoft.com/office/drawing/2014/main" id="{8B223F64-5554-4CF7-D2E1-13086C65DA99}"/>
              </a:ext>
            </a:extLst>
          </p:cNvPr>
          <p:cNvSpPr txBox="1"/>
          <p:nvPr/>
        </p:nvSpPr>
        <p:spPr>
          <a:xfrm>
            <a:off x="2688742" y="1311671"/>
            <a:ext cx="6192982" cy="646331"/>
          </a:xfrm>
          <a:prstGeom prst="rect">
            <a:avLst/>
          </a:prstGeom>
          <a:noFill/>
        </p:spPr>
        <p:txBody>
          <a:bodyPr wrap="square">
            <a:spAutoFit/>
          </a:bodyPr>
          <a:lstStyle/>
          <a:p>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表</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1.PSNR/SSIM</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比较生成的高分辨率数据集和地面实况（逼真的高分辨率图像）数据集之间的结果</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来自文献一</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a:t>
            </a:r>
            <a:endParaRPr lang="zh-CN" altLang="en-US" dirty="0">
              <a:solidFill>
                <a:schemeClr val="accent5">
                  <a:lumMod val="75000"/>
                </a:schemeClr>
              </a:solidFill>
            </a:endParaRPr>
          </a:p>
        </p:txBody>
      </p:sp>
      <p:pic>
        <p:nvPicPr>
          <p:cNvPr id="5" name="图片 4">
            <a:extLst>
              <a:ext uri="{FF2B5EF4-FFF2-40B4-BE49-F238E27FC236}">
                <a16:creationId xmlns:a16="http://schemas.microsoft.com/office/drawing/2014/main" id="{FB823528-5250-63E9-F4BC-EEE3673F3227}"/>
              </a:ext>
            </a:extLst>
          </p:cNvPr>
          <p:cNvPicPr>
            <a:picLocks noChangeAspect="1"/>
          </p:cNvPicPr>
          <p:nvPr/>
        </p:nvPicPr>
        <p:blipFill>
          <a:blip r:embed="rId3"/>
          <a:stretch>
            <a:fillRect/>
          </a:stretch>
        </p:blipFill>
        <p:spPr>
          <a:xfrm>
            <a:off x="652353" y="2217838"/>
            <a:ext cx="10887293" cy="3074598"/>
          </a:xfrm>
          <a:prstGeom prst="rect">
            <a:avLst/>
          </a:prstGeom>
        </p:spPr>
      </p:pic>
    </p:spTree>
    <p:extLst>
      <p:ext uri="{BB962C8B-B14F-4D97-AF65-F5344CB8AC3E}">
        <p14:creationId xmlns:p14="http://schemas.microsoft.com/office/powerpoint/2010/main" val="900221888"/>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400" b="1" dirty="0">
                <a:solidFill>
                  <a:srgbClr val="1C617E"/>
                </a:solidFill>
                <a:cs typeface="+mn-ea"/>
                <a:sym typeface="+mn-lt"/>
              </a:rPr>
              <a:t>数据代码</a:t>
            </a:r>
            <a:endParaRPr lang="en-US" altLang="zh-CN" sz="2400" b="1" dirty="0">
              <a:solidFill>
                <a:srgbClr val="1C617E"/>
              </a:solidFill>
              <a:cs typeface="+mn-ea"/>
              <a:sym typeface="+mn-lt"/>
            </a:endParaRPr>
          </a:p>
        </p:txBody>
      </p:sp>
      <p:sp>
        <p:nvSpPr>
          <p:cNvPr id="3" name="文本框 2">
            <a:extLst>
              <a:ext uri="{FF2B5EF4-FFF2-40B4-BE49-F238E27FC236}">
                <a16:creationId xmlns:a16="http://schemas.microsoft.com/office/drawing/2014/main" id="{8A523766-BFB7-6B3A-248E-C77593A13B56}"/>
              </a:ext>
            </a:extLst>
          </p:cNvPr>
          <p:cNvSpPr txBox="1"/>
          <p:nvPr/>
        </p:nvSpPr>
        <p:spPr>
          <a:xfrm>
            <a:off x="2299854" y="797168"/>
            <a:ext cx="6636327" cy="646331"/>
          </a:xfrm>
          <a:prstGeom prst="rect">
            <a:avLst/>
          </a:prstGeom>
          <a:noFill/>
        </p:spPr>
        <p:txBody>
          <a:bodyPr wrap="square">
            <a:spAutoFit/>
          </a:bodyPr>
          <a:lstStyle/>
          <a:p>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                                   表</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2</a:t>
            </a:r>
          </a:p>
          <a:p>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使用组织病理学图像对癌症进行检测和分类的不同技术的性能</a:t>
            </a:r>
            <a:endParaRPr lang="zh-CN" altLang="en-US" dirty="0">
              <a:solidFill>
                <a:schemeClr val="accent5">
                  <a:lumMod val="75000"/>
                </a:schemeClr>
              </a:solidFill>
            </a:endParaRPr>
          </a:p>
        </p:txBody>
      </p:sp>
      <p:pic>
        <p:nvPicPr>
          <p:cNvPr id="5" name="图片 4">
            <a:extLst>
              <a:ext uri="{FF2B5EF4-FFF2-40B4-BE49-F238E27FC236}">
                <a16:creationId xmlns:a16="http://schemas.microsoft.com/office/drawing/2014/main" id="{533AE1BB-F6DC-0CE4-DAEA-32DC08DF4360}"/>
              </a:ext>
            </a:extLst>
          </p:cNvPr>
          <p:cNvPicPr>
            <a:picLocks noChangeAspect="1"/>
          </p:cNvPicPr>
          <p:nvPr/>
        </p:nvPicPr>
        <p:blipFill>
          <a:blip r:embed="rId3"/>
          <a:stretch>
            <a:fillRect/>
          </a:stretch>
        </p:blipFill>
        <p:spPr>
          <a:xfrm>
            <a:off x="2760418" y="1538019"/>
            <a:ext cx="4880364" cy="4784670"/>
          </a:xfrm>
          <a:prstGeom prst="rect">
            <a:avLst/>
          </a:prstGeom>
        </p:spPr>
      </p:pic>
    </p:spTree>
    <p:extLst>
      <p:ext uri="{BB962C8B-B14F-4D97-AF65-F5344CB8AC3E}">
        <p14:creationId xmlns:p14="http://schemas.microsoft.com/office/powerpoint/2010/main" val="1575849730"/>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400" b="1" dirty="0">
                <a:solidFill>
                  <a:srgbClr val="1C617E"/>
                </a:solidFill>
                <a:cs typeface="+mn-ea"/>
                <a:sym typeface="+mn-lt"/>
              </a:rPr>
              <a:t>数据代码</a:t>
            </a:r>
            <a:endParaRPr lang="en-US" altLang="zh-CN" sz="2400" b="1" dirty="0">
              <a:solidFill>
                <a:srgbClr val="1C617E"/>
              </a:solidFill>
              <a:cs typeface="+mn-ea"/>
              <a:sym typeface="+mn-lt"/>
            </a:endParaRPr>
          </a:p>
        </p:txBody>
      </p:sp>
      <p:sp>
        <p:nvSpPr>
          <p:cNvPr id="3" name="文本框 2">
            <a:extLst>
              <a:ext uri="{FF2B5EF4-FFF2-40B4-BE49-F238E27FC236}">
                <a16:creationId xmlns:a16="http://schemas.microsoft.com/office/drawing/2014/main" id="{47BF7605-D703-AB0B-4C3E-562A89CEE496}"/>
              </a:ext>
            </a:extLst>
          </p:cNvPr>
          <p:cNvSpPr txBox="1"/>
          <p:nvPr/>
        </p:nvSpPr>
        <p:spPr>
          <a:xfrm>
            <a:off x="3928723" y="1109954"/>
            <a:ext cx="6192982" cy="369332"/>
          </a:xfrm>
          <a:prstGeom prst="rect">
            <a:avLst/>
          </a:prstGeom>
          <a:noFill/>
        </p:spPr>
        <p:txBody>
          <a:bodyPr wrap="square">
            <a:spAutoFit/>
          </a:bodyPr>
          <a:lstStyle/>
          <a:p>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表</a:t>
            </a:r>
            <a:r>
              <a:rPr lang="en-US" altLang="zh-CN" dirty="0">
                <a:solidFill>
                  <a:schemeClr val="accent5">
                    <a:lumMod val="75000"/>
                  </a:schemeClr>
                </a:solidFill>
                <a:latin typeface="微软雅黑" panose="020B0503020204020204" pitchFamily="34" charset="-122"/>
                <a:ea typeface="微软雅黑" panose="020B0503020204020204" pitchFamily="34" charset="-122"/>
              </a:rPr>
              <a:t>3</a:t>
            </a:r>
            <a:r>
              <a:rPr lang="en-US" altLang="zh-CN" b="0" i="0" dirty="0">
                <a:solidFill>
                  <a:schemeClr val="accent5">
                    <a:lumMod val="75000"/>
                  </a:schemeClr>
                </a:solidFill>
                <a:effectLst/>
                <a:latin typeface="微软雅黑" panose="020B0503020204020204" pitchFamily="34" charset="-122"/>
                <a:ea typeface="微软雅黑" panose="020B0503020204020204" pitchFamily="34" charset="-122"/>
              </a:rPr>
              <a:t> CNN</a:t>
            </a:r>
            <a:r>
              <a:rPr lang="zh-CN" altLang="en-US" b="0" i="0" dirty="0">
                <a:solidFill>
                  <a:schemeClr val="accent5">
                    <a:lumMod val="75000"/>
                  </a:schemeClr>
                </a:solidFill>
                <a:effectLst/>
                <a:latin typeface="微软雅黑" panose="020B0503020204020204" pitchFamily="34" charset="-122"/>
                <a:ea typeface="微软雅黑" panose="020B0503020204020204" pitchFamily="34" charset="-122"/>
              </a:rPr>
              <a:t>架构</a:t>
            </a:r>
            <a:endParaRPr lang="zh-CN" altLang="en-US" dirty="0">
              <a:solidFill>
                <a:schemeClr val="accent5">
                  <a:lumMod val="75000"/>
                </a:schemeClr>
              </a:solidFill>
            </a:endParaRPr>
          </a:p>
        </p:txBody>
      </p:sp>
      <p:pic>
        <p:nvPicPr>
          <p:cNvPr id="5" name="图片 4">
            <a:extLst>
              <a:ext uri="{FF2B5EF4-FFF2-40B4-BE49-F238E27FC236}">
                <a16:creationId xmlns:a16="http://schemas.microsoft.com/office/drawing/2014/main" id="{F475142E-D70F-1AE0-3E3A-784C8C1D9CF4}"/>
              </a:ext>
            </a:extLst>
          </p:cNvPr>
          <p:cNvPicPr>
            <a:picLocks noChangeAspect="1"/>
          </p:cNvPicPr>
          <p:nvPr/>
        </p:nvPicPr>
        <p:blipFill>
          <a:blip r:embed="rId3"/>
          <a:stretch>
            <a:fillRect/>
          </a:stretch>
        </p:blipFill>
        <p:spPr>
          <a:xfrm>
            <a:off x="1980856" y="1792072"/>
            <a:ext cx="5918424" cy="4317783"/>
          </a:xfrm>
          <a:prstGeom prst="rect">
            <a:avLst/>
          </a:prstGeom>
        </p:spPr>
      </p:pic>
    </p:spTree>
    <p:extLst>
      <p:ext uri="{BB962C8B-B14F-4D97-AF65-F5344CB8AC3E}">
        <p14:creationId xmlns:p14="http://schemas.microsoft.com/office/powerpoint/2010/main" val="2540901806"/>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2">
            <a:extLst>
              <a:ext uri="{FF2B5EF4-FFF2-40B4-BE49-F238E27FC236}">
                <a16:creationId xmlns:a16="http://schemas.microsoft.com/office/drawing/2014/main" id="{B10C92CB-246F-4CDE-8F6E-4536F64B58EC}"/>
              </a:ext>
            </a:extLst>
          </p:cNvPr>
          <p:cNvSpPr/>
          <p:nvPr/>
        </p:nvSpPr>
        <p:spPr>
          <a:xfrm>
            <a:off x="2452068" y="2241550"/>
            <a:ext cx="2578100" cy="0"/>
          </a:xfrm>
          <a:custGeom>
            <a:avLst/>
            <a:gdLst>
              <a:gd name="connsiteX0" fmla="*/ 0 w 2578100"/>
              <a:gd name="connsiteY0" fmla="*/ 0 h 0"/>
              <a:gd name="connsiteX1" fmla="*/ 2578100 w 2578100"/>
              <a:gd name="connsiteY1" fmla="*/ 0 h 0"/>
            </a:gdLst>
            <a:ahLst/>
            <a:cxnLst>
              <a:cxn ang="0">
                <a:pos x="connsiteX0" y="connsiteY0"/>
              </a:cxn>
              <a:cxn ang="0">
                <a:pos x="connsiteX1" y="connsiteY1"/>
              </a:cxn>
            </a:cxnLst>
            <a:rect l="l" t="t" r="r" b="b"/>
            <a:pathLst>
              <a:path w="2578100">
                <a:moveTo>
                  <a:pt x="0" y="0"/>
                </a:moveTo>
                <a:lnTo>
                  <a:pt x="2578100" y="0"/>
                </a:lnTo>
              </a:path>
            </a:pathLst>
          </a:custGeom>
          <a:noFill/>
          <a:ln w="57150">
            <a:solidFill>
              <a:srgbClr val="4EC2E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rgbClr val="1C617E"/>
              </a:solidFill>
              <a:cs typeface="+mn-ea"/>
              <a:sym typeface="+mn-lt"/>
            </a:endParaRPr>
          </a:p>
        </p:txBody>
      </p:sp>
      <p:sp>
        <p:nvSpPr>
          <p:cNvPr id="5" name="文本框 13">
            <a:extLst>
              <a:ext uri="{FF2B5EF4-FFF2-40B4-BE49-F238E27FC236}">
                <a16:creationId xmlns:a16="http://schemas.microsoft.com/office/drawing/2014/main" id="{B0B4C82F-C8F6-4BD5-999F-54463B15089F}"/>
              </a:ext>
            </a:extLst>
          </p:cNvPr>
          <p:cNvSpPr txBox="1">
            <a:spLocks noChangeArrowheads="1"/>
          </p:cNvSpPr>
          <p:nvPr/>
        </p:nvSpPr>
        <p:spPr bwMode="auto">
          <a:xfrm>
            <a:off x="2088038" y="2352675"/>
            <a:ext cx="3306161"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6600" dirty="0">
                <a:solidFill>
                  <a:srgbClr val="1C617E"/>
                </a:solidFill>
                <a:latin typeface="+mn-lt"/>
                <a:ea typeface="+mn-ea"/>
                <a:cs typeface="+mn-ea"/>
                <a:sym typeface="+mn-lt"/>
              </a:rPr>
              <a:t>PART01</a:t>
            </a:r>
            <a:endParaRPr lang="zh-CN" altLang="en-US" sz="6600" dirty="0">
              <a:solidFill>
                <a:srgbClr val="1C617E"/>
              </a:solidFill>
              <a:latin typeface="+mn-lt"/>
              <a:ea typeface="+mn-ea"/>
              <a:cs typeface="+mn-ea"/>
              <a:sym typeface="+mn-lt"/>
            </a:endParaRPr>
          </a:p>
        </p:txBody>
      </p:sp>
      <p:sp>
        <p:nvSpPr>
          <p:cNvPr id="6" name="任意多边形 4">
            <a:extLst>
              <a:ext uri="{FF2B5EF4-FFF2-40B4-BE49-F238E27FC236}">
                <a16:creationId xmlns:a16="http://schemas.microsoft.com/office/drawing/2014/main" id="{B4D41440-FB6E-49F0-80BE-121E80FB8DFB}"/>
              </a:ext>
            </a:extLst>
          </p:cNvPr>
          <p:cNvSpPr/>
          <p:nvPr/>
        </p:nvSpPr>
        <p:spPr>
          <a:xfrm>
            <a:off x="2452068" y="4260850"/>
            <a:ext cx="2578100" cy="0"/>
          </a:xfrm>
          <a:custGeom>
            <a:avLst/>
            <a:gdLst>
              <a:gd name="connsiteX0" fmla="*/ 0 w 2578100"/>
              <a:gd name="connsiteY0" fmla="*/ 0 h 0"/>
              <a:gd name="connsiteX1" fmla="*/ 2578100 w 2578100"/>
              <a:gd name="connsiteY1" fmla="*/ 0 h 0"/>
            </a:gdLst>
            <a:ahLst/>
            <a:cxnLst>
              <a:cxn ang="0">
                <a:pos x="connsiteX0" y="connsiteY0"/>
              </a:cxn>
              <a:cxn ang="0">
                <a:pos x="connsiteX1" y="connsiteY1"/>
              </a:cxn>
            </a:cxnLst>
            <a:rect l="l" t="t" r="r" b="b"/>
            <a:pathLst>
              <a:path w="2578100">
                <a:moveTo>
                  <a:pt x="0" y="0"/>
                </a:moveTo>
                <a:lnTo>
                  <a:pt x="2578100" y="0"/>
                </a:lnTo>
              </a:path>
            </a:pathLst>
          </a:custGeom>
          <a:noFill/>
          <a:ln w="57150">
            <a:solidFill>
              <a:srgbClr val="4EC2E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rgbClr val="1C617E"/>
              </a:solidFill>
              <a:cs typeface="+mn-ea"/>
              <a:sym typeface="+mn-lt"/>
            </a:endParaRPr>
          </a:p>
        </p:txBody>
      </p:sp>
      <p:sp>
        <p:nvSpPr>
          <p:cNvPr id="8" name="文本框 66">
            <a:extLst>
              <a:ext uri="{FF2B5EF4-FFF2-40B4-BE49-F238E27FC236}">
                <a16:creationId xmlns:a16="http://schemas.microsoft.com/office/drawing/2014/main" id="{4104ECB6-8550-4862-ACD5-027828D9A6CE}"/>
              </a:ext>
            </a:extLst>
          </p:cNvPr>
          <p:cNvSpPr txBox="1">
            <a:spLocks noChangeArrowheads="1"/>
          </p:cNvSpPr>
          <p:nvPr/>
        </p:nvSpPr>
        <p:spPr bwMode="auto">
          <a:xfrm>
            <a:off x="2452069" y="3319424"/>
            <a:ext cx="2441694"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a:r>
              <a:rPr lang="zh-CN" altLang="en-US" sz="4400" b="1" dirty="0">
                <a:solidFill>
                  <a:srgbClr val="1C617E"/>
                </a:solidFill>
                <a:latin typeface="+mn-lt"/>
                <a:ea typeface="+mn-ea"/>
                <a:cs typeface="+mn-ea"/>
                <a:sym typeface="+mn-lt"/>
              </a:rPr>
              <a:t>病理概念</a:t>
            </a:r>
          </a:p>
        </p:txBody>
      </p:sp>
      <p:pic>
        <p:nvPicPr>
          <p:cNvPr id="9" name="图片 8">
            <a:extLst>
              <a:ext uri="{FF2B5EF4-FFF2-40B4-BE49-F238E27FC236}">
                <a16:creationId xmlns:a16="http://schemas.microsoft.com/office/drawing/2014/main" id="{A41E39D3-60B3-4CD2-BE1B-63F0B33D09B3}"/>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flipH="1">
            <a:off x="6299198" y="-1"/>
            <a:ext cx="6464301" cy="6858001"/>
          </a:xfrm>
          <a:prstGeom prst="rect">
            <a:avLst/>
          </a:prstGeom>
        </p:spPr>
      </p:pic>
      <p:grpSp>
        <p:nvGrpSpPr>
          <p:cNvPr id="10" name="组合 9">
            <a:extLst>
              <a:ext uri="{FF2B5EF4-FFF2-40B4-BE49-F238E27FC236}">
                <a16:creationId xmlns:a16="http://schemas.microsoft.com/office/drawing/2014/main" id="{32AA83D4-5D00-46FE-9035-ACEB980CC4D0}"/>
              </a:ext>
            </a:extLst>
          </p:cNvPr>
          <p:cNvGrpSpPr/>
          <p:nvPr/>
        </p:nvGrpSpPr>
        <p:grpSpPr>
          <a:xfrm>
            <a:off x="4806544" y="5600701"/>
            <a:ext cx="4159656" cy="952500"/>
            <a:chOff x="939800" y="4381500"/>
            <a:chExt cx="10566400" cy="2781300"/>
          </a:xfrm>
        </p:grpSpPr>
        <p:pic>
          <p:nvPicPr>
            <p:cNvPr id="11" name="图片 10" descr="图片包含 服装&#10;&#10;已生成高可信度的说明">
              <a:extLst>
                <a:ext uri="{FF2B5EF4-FFF2-40B4-BE49-F238E27FC236}">
                  <a16:creationId xmlns:a16="http://schemas.microsoft.com/office/drawing/2014/main" id="{FA9B021B-66C0-451C-8E96-A303A3959AF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939800" y="4381500"/>
              <a:ext cx="5549900" cy="2768600"/>
            </a:xfrm>
            <a:prstGeom prst="rect">
              <a:avLst/>
            </a:prstGeom>
          </p:spPr>
        </p:pic>
        <p:pic>
          <p:nvPicPr>
            <p:cNvPr id="12" name="图片 11" descr="图片包含 服装&#10;&#10;已生成高可信度的说明">
              <a:extLst>
                <a:ext uri="{FF2B5EF4-FFF2-40B4-BE49-F238E27FC236}">
                  <a16:creationId xmlns:a16="http://schemas.microsoft.com/office/drawing/2014/main" id="{1B4DE176-64E8-4179-A104-4A92E005087C}"/>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b="-2"/>
            <a:stretch/>
          </p:blipFill>
          <p:spPr>
            <a:xfrm>
              <a:off x="5956300" y="4381500"/>
              <a:ext cx="5549900" cy="2781300"/>
            </a:xfrm>
            <a:prstGeom prst="rect">
              <a:avLst/>
            </a:prstGeom>
          </p:spPr>
        </p:pic>
      </p:grpSp>
    </p:spTree>
    <p:extLst>
      <p:ext uri="{BB962C8B-B14F-4D97-AF65-F5344CB8AC3E}">
        <p14:creationId xmlns:p14="http://schemas.microsoft.com/office/powerpoint/2010/main" val="2888120641"/>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750" fill="hold"/>
                                        <p:tgtEl>
                                          <p:spTgt spid="4"/>
                                        </p:tgtEl>
                                        <p:attrNameLst>
                                          <p:attrName>ppt_x</p:attrName>
                                        </p:attrNameLst>
                                      </p:cBhvr>
                                      <p:tavLst>
                                        <p:tav tm="0">
                                          <p:val>
                                            <p:strVal val="0-#ppt_w/2"/>
                                          </p:val>
                                        </p:tav>
                                        <p:tav tm="100000">
                                          <p:val>
                                            <p:strVal val="#ppt_x"/>
                                          </p:val>
                                        </p:tav>
                                      </p:tavLst>
                                    </p:anim>
                                    <p:anim calcmode="lin" valueType="num">
                                      <p:cBhvr additive="base">
                                        <p:cTn id="12" dur="75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750" fill="hold"/>
                                        <p:tgtEl>
                                          <p:spTgt spid="6"/>
                                        </p:tgtEl>
                                        <p:attrNameLst>
                                          <p:attrName>ppt_x</p:attrName>
                                        </p:attrNameLst>
                                      </p:cBhvr>
                                      <p:tavLst>
                                        <p:tav tm="0">
                                          <p:val>
                                            <p:strVal val="1+#ppt_w/2"/>
                                          </p:val>
                                        </p:tav>
                                        <p:tav tm="100000">
                                          <p:val>
                                            <p:strVal val="#ppt_x"/>
                                          </p:val>
                                        </p:tav>
                                      </p:tavLst>
                                    </p:anim>
                                    <p:anim calcmode="lin" valueType="num">
                                      <p:cBhvr additive="base">
                                        <p:cTn id="16" dur="750" fill="hold"/>
                                        <p:tgtEl>
                                          <p:spTgt spid="6"/>
                                        </p:tgtEl>
                                        <p:attrNameLst>
                                          <p:attrName>ppt_y</p:attrName>
                                        </p:attrNameLst>
                                      </p:cBhvr>
                                      <p:tavLst>
                                        <p:tav tm="0">
                                          <p:val>
                                            <p:strVal val="#ppt_y"/>
                                          </p:val>
                                        </p:tav>
                                        <p:tav tm="100000">
                                          <p:val>
                                            <p:strVal val="#ppt_y"/>
                                          </p:val>
                                        </p:tav>
                                      </p:tavLst>
                                    </p:anim>
                                  </p:childTnLst>
                                </p:cTn>
                              </p:par>
                              <p:par>
                                <p:cTn id="17" presetID="53" presetClass="entr" presetSubtype="16" fill="hold" grpId="0" nodeType="withEffect">
                                  <p:stCondLst>
                                    <p:cond delay="300"/>
                                  </p:stCondLst>
                                  <p:iterate type="lt">
                                    <p:tmPct val="10000"/>
                                  </p:iterate>
                                  <p:childTnLst>
                                    <p:set>
                                      <p:cBhvr>
                                        <p:cTn id="18" dur="1" fill="hold">
                                          <p:stCondLst>
                                            <p:cond delay="0"/>
                                          </p:stCondLst>
                                        </p:cTn>
                                        <p:tgtEl>
                                          <p:spTgt spid="5"/>
                                        </p:tgtEl>
                                        <p:attrNameLst>
                                          <p:attrName>style.visibility</p:attrName>
                                        </p:attrNameLst>
                                      </p:cBhvr>
                                      <p:to>
                                        <p:strVal val="visible"/>
                                      </p:to>
                                    </p:set>
                                    <p:anim calcmode="lin" valueType="num">
                                      <p:cBhvr>
                                        <p:cTn id="19" dur="1000" fill="hold"/>
                                        <p:tgtEl>
                                          <p:spTgt spid="5"/>
                                        </p:tgtEl>
                                        <p:attrNameLst>
                                          <p:attrName>ppt_w</p:attrName>
                                        </p:attrNameLst>
                                      </p:cBhvr>
                                      <p:tavLst>
                                        <p:tav tm="0">
                                          <p:val>
                                            <p:fltVal val="0"/>
                                          </p:val>
                                        </p:tav>
                                        <p:tav tm="100000">
                                          <p:val>
                                            <p:strVal val="#ppt_w"/>
                                          </p:val>
                                        </p:tav>
                                      </p:tavLst>
                                    </p:anim>
                                    <p:anim calcmode="lin" valueType="num">
                                      <p:cBhvr>
                                        <p:cTn id="20" dur="1000" fill="hold"/>
                                        <p:tgtEl>
                                          <p:spTgt spid="5"/>
                                        </p:tgtEl>
                                        <p:attrNameLst>
                                          <p:attrName>ppt_h</p:attrName>
                                        </p:attrNameLst>
                                      </p:cBhvr>
                                      <p:tavLst>
                                        <p:tav tm="0">
                                          <p:val>
                                            <p:fltVal val="0"/>
                                          </p:val>
                                        </p:tav>
                                        <p:tav tm="100000">
                                          <p:val>
                                            <p:strVal val="#ppt_h"/>
                                          </p:val>
                                        </p:tav>
                                      </p:tavLst>
                                    </p:anim>
                                    <p:animEffect transition="in" filter="fade">
                                      <p:cBhvr>
                                        <p:cTn id="21" dur="1000"/>
                                        <p:tgtEl>
                                          <p:spTgt spid="5"/>
                                        </p:tgtEl>
                                      </p:cBhvr>
                                    </p:animEffect>
                                  </p:childTnLst>
                                </p:cTn>
                              </p:par>
                              <p:par>
                                <p:cTn id="22" presetID="53" presetClass="entr" presetSubtype="16" fill="hold" grpId="0" nodeType="withEffect">
                                  <p:stCondLst>
                                    <p:cond delay="500"/>
                                  </p:stCondLst>
                                  <p:childTnLst>
                                    <p:set>
                                      <p:cBhvr>
                                        <p:cTn id="23" dur="1" fill="hold">
                                          <p:stCondLst>
                                            <p:cond delay="0"/>
                                          </p:stCondLst>
                                        </p:cTn>
                                        <p:tgtEl>
                                          <p:spTgt spid="8"/>
                                        </p:tgtEl>
                                        <p:attrNameLst>
                                          <p:attrName>style.visibility</p:attrName>
                                        </p:attrNameLst>
                                      </p:cBhvr>
                                      <p:to>
                                        <p:strVal val="visible"/>
                                      </p:to>
                                    </p:set>
                                    <p:anim calcmode="lin" valueType="num">
                                      <p:cBhvr>
                                        <p:cTn id="24" dur="1000" fill="hold"/>
                                        <p:tgtEl>
                                          <p:spTgt spid="8"/>
                                        </p:tgtEl>
                                        <p:attrNameLst>
                                          <p:attrName>ppt_w</p:attrName>
                                        </p:attrNameLst>
                                      </p:cBhvr>
                                      <p:tavLst>
                                        <p:tav tm="0">
                                          <p:val>
                                            <p:fltVal val="0"/>
                                          </p:val>
                                        </p:tav>
                                        <p:tav tm="100000">
                                          <p:val>
                                            <p:strVal val="#ppt_w"/>
                                          </p:val>
                                        </p:tav>
                                      </p:tavLst>
                                    </p:anim>
                                    <p:anim calcmode="lin" valueType="num">
                                      <p:cBhvr>
                                        <p:cTn id="25" dur="1000" fill="hold"/>
                                        <p:tgtEl>
                                          <p:spTgt spid="8"/>
                                        </p:tgtEl>
                                        <p:attrNameLst>
                                          <p:attrName>ppt_h</p:attrName>
                                        </p:attrNameLst>
                                      </p:cBhvr>
                                      <p:tavLst>
                                        <p:tav tm="0">
                                          <p:val>
                                            <p:fltVal val="0"/>
                                          </p:val>
                                        </p:tav>
                                        <p:tav tm="100000">
                                          <p:val>
                                            <p:strVal val="#ppt_h"/>
                                          </p:val>
                                        </p:tav>
                                      </p:tavLst>
                                    </p:anim>
                                    <p:animEffect transition="in" filter="fade">
                                      <p:cBhvr>
                                        <p:cTn id="26" dur="1000"/>
                                        <p:tgtEl>
                                          <p:spTgt spid="8"/>
                                        </p:tgtEl>
                                      </p:cBhvr>
                                    </p:animEffect>
                                  </p:childTnLst>
                                </p:cTn>
                              </p:par>
                            </p:childTnLst>
                          </p:cTn>
                        </p:par>
                        <p:par>
                          <p:cTn id="27" fill="hold">
                            <p:stCondLst>
                              <p:cond delay="1800"/>
                            </p:stCondLst>
                            <p:childTnLst>
                              <p:par>
                                <p:cTn id="28" presetID="2" presetClass="entr" presetSubtype="4"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additive="base">
                                        <p:cTn id="30" dur="500" fill="hold"/>
                                        <p:tgtEl>
                                          <p:spTgt spid="10"/>
                                        </p:tgtEl>
                                        <p:attrNameLst>
                                          <p:attrName>ppt_x</p:attrName>
                                        </p:attrNameLst>
                                      </p:cBhvr>
                                      <p:tavLst>
                                        <p:tav tm="0">
                                          <p:val>
                                            <p:strVal val="#ppt_x"/>
                                          </p:val>
                                        </p:tav>
                                        <p:tav tm="100000">
                                          <p:val>
                                            <p:strVal val="#ppt_x"/>
                                          </p:val>
                                        </p:tav>
                                      </p:tavLst>
                                    </p:anim>
                                    <p:anim calcmode="lin" valueType="num">
                                      <p:cBhvr additive="base">
                                        <p:cTn id="31"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BC2748B5-7A47-4A99-9F45-367E78B25CEF}"/>
              </a:ext>
            </a:extLst>
          </p:cNvPr>
          <p:cNvSpPr/>
          <p:nvPr/>
        </p:nvSpPr>
        <p:spPr>
          <a:xfrm>
            <a:off x="2944300" y="2632447"/>
            <a:ext cx="4148946" cy="923330"/>
          </a:xfrm>
          <a:prstGeom prst="rect">
            <a:avLst/>
          </a:prstGeom>
        </p:spPr>
        <p:txBody>
          <a:bodyPr wrap="square">
            <a:spAutoFit/>
          </a:bodyPr>
          <a:lstStyle/>
          <a:p>
            <a:pPr marL="274320" lvl="0" indent="-274320" algn="dist">
              <a:spcBef>
                <a:spcPct val="20000"/>
              </a:spcBef>
              <a:buClr>
                <a:schemeClr val="accent3"/>
              </a:buClr>
              <a:defRPr/>
            </a:pPr>
            <a:r>
              <a:rPr lang="zh-CN" altLang="en-US" sz="5400" dirty="0">
                <a:solidFill>
                  <a:srgbClr val="1C617E"/>
                </a:solidFill>
                <a:cs typeface="+mn-ea"/>
                <a:sym typeface="+mn-lt"/>
              </a:rPr>
              <a:t>谢谢观看</a:t>
            </a:r>
            <a:endParaRPr lang="en-US" altLang="zh-CN" sz="5400" dirty="0">
              <a:solidFill>
                <a:srgbClr val="1C617E"/>
              </a:solidFill>
              <a:cs typeface="+mn-ea"/>
              <a:sym typeface="+mn-lt"/>
            </a:endParaRPr>
          </a:p>
        </p:txBody>
      </p:sp>
    </p:spTree>
    <p:extLst>
      <p:ext uri="{BB962C8B-B14F-4D97-AF65-F5344CB8AC3E}">
        <p14:creationId xmlns:p14="http://schemas.microsoft.com/office/powerpoint/2010/main" val="2291638682"/>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50000"/>
                                  </p:iterate>
                                  <p:childTnLst>
                                    <p:set>
                                      <p:cBhvr>
                                        <p:cTn id="6" dur="1" fill="hold">
                                          <p:stCondLst>
                                            <p:cond delay="0"/>
                                          </p:stCondLst>
                                        </p:cTn>
                                        <p:tgtEl>
                                          <p:spTgt spid="15"/>
                                        </p:tgtEl>
                                        <p:attrNameLst>
                                          <p:attrName>style.visibility</p:attrName>
                                        </p:attrNameLst>
                                      </p:cBhvr>
                                      <p:to>
                                        <p:strVal val="visible"/>
                                      </p:to>
                                    </p:set>
                                    <p:anim calcmode="lin" valueType="num">
                                      <p:cBhvr>
                                        <p:cTn id="7" dur="200" fill="hold"/>
                                        <p:tgtEl>
                                          <p:spTgt spid="15"/>
                                        </p:tgtEl>
                                        <p:attrNameLst>
                                          <p:attrName>ppt_w</p:attrName>
                                        </p:attrNameLst>
                                      </p:cBhvr>
                                      <p:tavLst>
                                        <p:tav tm="0">
                                          <p:val>
                                            <p:fltVal val="0"/>
                                          </p:val>
                                        </p:tav>
                                        <p:tav tm="100000">
                                          <p:val>
                                            <p:strVal val="#ppt_w"/>
                                          </p:val>
                                        </p:tav>
                                      </p:tavLst>
                                    </p:anim>
                                    <p:anim calcmode="lin" valueType="num">
                                      <p:cBhvr>
                                        <p:cTn id="8" dur="200" fill="hold"/>
                                        <p:tgtEl>
                                          <p:spTgt spid="15"/>
                                        </p:tgtEl>
                                        <p:attrNameLst>
                                          <p:attrName>ppt_h</p:attrName>
                                        </p:attrNameLst>
                                      </p:cBhvr>
                                      <p:tavLst>
                                        <p:tav tm="0">
                                          <p:val>
                                            <p:fltVal val="0"/>
                                          </p:val>
                                        </p:tav>
                                        <p:tav tm="100000">
                                          <p:val>
                                            <p:strVal val="#ppt_h"/>
                                          </p:val>
                                        </p:tav>
                                      </p:tavLst>
                                    </p:anim>
                                    <p:animEffect transition="in" filter="fade">
                                      <p:cBhvr>
                                        <p:cTn id="9" dur="2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400" b="1" dirty="0">
                <a:solidFill>
                  <a:srgbClr val="1C617E"/>
                </a:solidFill>
                <a:cs typeface="+mn-ea"/>
                <a:sym typeface="+mn-lt"/>
              </a:rPr>
              <a:t>病理概念</a:t>
            </a:r>
            <a:endParaRPr lang="en-US" altLang="zh-CN" sz="2400" b="1" dirty="0">
              <a:solidFill>
                <a:srgbClr val="1C617E"/>
              </a:solidFill>
              <a:cs typeface="+mn-ea"/>
              <a:sym typeface="+mn-lt"/>
            </a:endParaRPr>
          </a:p>
        </p:txBody>
      </p:sp>
      <p:sp>
        <p:nvSpPr>
          <p:cNvPr id="2" name="文本框 1">
            <a:extLst>
              <a:ext uri="{FF2B5EF4-FFF2-40B4-BE49-F238E27FC236}">
                <a16:creationId xmlns:a16="http://schemas.microsoft.com/office/drawing/2014/main" id="{73220554-1DCA-EC55-1486-6E2A11DC47EE}"/>
              </a:ext>
            </a:extLst>
          </p:cNvPr>
          <p:cNvSpPr txBox="1"/>
          <p:nvPr/>
        </p:nvSpPr>
        <p:spPr>
          <a:xfrm>
            <a:off x="734291" y="1090044"/>
            <a:ext cx="8742218" cy="1754326"/>
          </a:xfrm>
          <a:prstGeom prst="rect">
            <a:avLst/>
          </a:prstGeom>
          <a:noFill/>
        </p:spPr>
        <p:txBody>
          <a:bodyPr wrap="square" rtlCol="0">
            <a:spAutoFit/>
          </a:bodyPr>
          <a:lstStyle/>
          <a:p>
            <a:r>
              <a:rPr lang="zh-CN" altLang="en-US" b="1" dirty="0">
                <a:solidFill>
                  <a:schemeClr val="accent1">
                    <a:lumMod val="75000"/>
                  </a:schemeClr>
                </a:solidFill>
              </a:rPr>
              <a:t>病理图像分析概念一</a:t>
            </a:r>
            <a:r>
              <a:rPr lang="zh-CN" altLang="en-US" dirty="0">
                <a:solidFill>
                  <a:schemeClr val="accent1">
                    <a:lumMod val="75000"/>
                  </a:schemeClr>
                </a:solidFill>
              </a:rPr>
              <a:t>：全视野数字切片</a:t>
            </a:r>
            <a:r>
              <a:rPr lang="en-US" altLang="zh-CN" dirty="0">
                <a:solidFill>
                  <a:schemeClr val="accent1">
                    <a:lumMod val="75000"/>
                  </a:schemeClr>
                </a:solidFill>
              </a:rPr>
              <a:t>/</a:t>
            </a:r>
            <a:r>
              <a:rPr lang="zh-CN" altLang="en-US" dirty="0">
                <a:solidFill>
                  <a:schemeClr val="accent1">
                    <a:lumMod val="75000"/>
                  </a:schemeClr>
                </a:solidFill>
              </a:rPr>
              <a:t>全玻片成像（</a:t>
            </a:r>
            <a:r>
              <a:rPr lang="en-US" altLang="zh-CN" dirty="0">
                <a:solidFill>
                  <a:schemeClr val="accent1">
                    <a:lumMod val="75000"/>
                  </a:schemeClr>
                </a:solidFill>
              </a:rPr>
              <a:t> WSI</a:t>
            </a:r>
            <a:r>
              <a:rPr lang="zh-CN" altLang="en-US" dirty="0">
                <a:solidFill>
                  <a:schemeClr val="accent1">
                    <a:lumMod val="75000"/>
                  </a:schemeClr>
                </a:solidFill>
              </a:rPr>
              <a:t>）</a:t>
            </a:r>
            <a:r>
              <a:rPr lang="en-US" altLang="zh-CN" dirty="0">
                <a:solidFill>
                  <a:schemeClr val="accent1">
                    <a:lumMod val="75000"/>
                  </a:schemeClr>
                </a:solidFill>
              </a:rPr>
              <a:t>【</a:t>
            </a:r>
            <a:r>
              <a:rPr lang="zh-CN" altLang="en-US" dirty="0">
                <a:solidFill>
                  <a:schemeClr val="accent1">
                    <a:lumMod val="75000"/>
                  </a:schemeClr>
                </a:solidFill>
              </a:rPr>
              <a:t>来自文献</a:t>
            </a:r>
            <a:r>
              <a:rPr lang="en-US" altLang="zh-CN" dirty="0">
                <a:solidFill>
                  <a:schemeClr val="accent1">
                    <a:lumMod val="75000"/>
                  </a:schemeClr>
                </a:solidFill>
              </a:rPr>
              <a:t>1】</a:t>
            </a:r>
            <a:r>
              <a:rPr lang="zh-CN" altLang="en-US" dirty="0">
                <a:solidFill>
                  <a:schemeClr val="accent1">
                    <a:lumMod val="75000"/>
                  </a:schemeClr>
                </a:solidFill>
              </a:rPr>
              <a:t>：</a:t>
            </a:r>
            <a:endParaRPr lang="en-US" altLang="zh-CN" dirty="0">
              <a:solidFill>
                <a:schemeClr val="accent1">
                  <a:lumMod val="75000"/>
                </a:schemeClr>
              </a:solidFill>
            </a:endParaRPr>
          </a:p>
          <a:p>
            <a:endParaRPr lang="en-US" altLang="zh-CN" dirty="0">
              <a:solidFill>
                <a:schemeClr val="accent1">
                  <a:lumMod val="75000"/>
                </a:schemeClr>
              </a:solidFill>
            </a:endParaRPr>
          </a:p>
          <a:p>
            <a:r>
              <a:rPr lang="en-US" altLang="zh-CN" dirty="0">
                <a:solidFill>
                  <a:schemeClr val="accent1">
                    <a:lumMod val="75000"/>
                  </a:schemeClr>
                </a:solidFill>
              </a:rPr>
              <a:t>     The WSI refers to scanning a complete microscope slide and creating a single</a:t>
            </a:r>
          </a:p>
          <a:p>
            <a:r>
              <a:rPr lang="en-US" altLang="zh-CN" dirty="0">
                <a:solidFill>
                  <a:schemeClr val="accent1">
                    <a:lumMod val="75000"/>
                  </a:schemeClr>
                </a:solidFill>
              </a:rPr>
              <a:t>high-resolution digital file. This is commonly achieved by capturing many small HR image tiles or strips and then montaging them to create a full image of a histological section. </a:t>
            </a:r>
          </a:p>
        </p:txBody>
      </p:sp>
      <p:sp>
        <p:nvSpPr>
          <p:cNvPr id="8" name="文本框 7">
            <a:extLst>
              <a:ext uri="{FF2B5EF4-FFF2-40B4-BE49-F238E27FC236}">
                <a16:creationId xmlns:a16="http://schemas.microsoft.com/office/drawing/2014/main" id="{CEB72212-8267-13AE-467D-661F4092C368}"/>
              </a:ext>
            </a:extLst>
          </p:cNvPr>
          <p:cNvSpPr txBox="1"/>
          <p:nvPr/>
        </p:nvSpPr>
        <p:spPr>
          <a:xfrm>
            <a:off x="678872" y="2919580"/>
            <a:ext cx="8340436" cy="923330"/>
          </a:xfrm>
          <a:prstGeom prst="rect">
            <a:avLst/>
          </a:prstGeom>
          <a:noFill/>
        </p:spPr>
        <p:txBody>
          <a:bodyPr wrap="square">
            <a:spAutoFit/>
          </a:bodyPr>
          <a:lstStyle/>
          <a:p>
            <a:r>
              <a:rPr lang="zh-CN" altLang="en-US" dirty="0">
                <a:solidFill>
                  <a:schemeClr val="accent1">
                    <a:lumMod val="75000"/>
                  </a:schemeClr>
                </a:solidFill>
              </a:rPr>
              <a:t>理解：</a:t>
            </a:r>
            <a:r>
              <a:rPr lang="en-US" altLang="zh-CN" dirty="0">
                <a:solidFill>
                  <a:schemeClr val="accent1">
                    <a:lumMod val="75000"/>
                  </a:schemeClr>
                </a:solidFill>
              </a:rPr>
              <a:t>WSI</a:t>
            </a:r>
            <a:r>
              <a:rPr lang="zh-CN" altLang="en-US" dirty="0">
                <a:solidFill>
                  <a:schemeClr val="accent1">
                    <a:lumMod val="75000"/>
                  </a:schemeClr>
                </a:solidFill>
              </a:rPr>
              <a:t>是指扫描一个完整的显微镜载玻片并创建一个高分辨率的数字文件。这通常是通过捕捉许多小的</a:t>
            </a:r>
            <a:r>
              <a:rPr lang="en-US" altLang="zh-CN" dirty="0">
                <a:solidFill>
                  <a:schemeClr val="accent1">
                    <a:lumMod val="75000"/>
                  </a:schemeClr>
                </a:solidFill>
              </a:rPr>
              <a:t>HR</a:t>
            </a:r>
            <a:r>
              <a:rPr lang="zh-CN" altLang="en-US" dirty="0">
                <a:solidFill>
                  <a:schemeClr val="accent1">
                    <a:lumMod val="75000"/>
                  </a:schemeClr>
                </a:solidFill>
              </a:rPr>
              <a:t>图像瓦片或条带，然后将它们蒙太奇以创建组织切片的完整图像来实现的。</a:t>
            </a:r>
          </a:p>
        </p:txBody>
      </p:sp>
      <p:sp>
        <p:nvSpPr>
          <p:cNvPr id="3" name="文本框 2">
            <a:extLst>
              <a:ext uri="{FF2B5EF4-FFF2-40B4-BE49-F238E27FC236}">
                <a16:creationId xmlns:a16="http://schemas.microsoft.com/office/drawing/2014/main" id="{DBDA6CE5-19BA-83DC-779D-3A187A306971}"/>
              </a:ext>
            </a:extLst>
          </p:cNvPr>
          <p:cNvSpPr txBox="1"/>
          <p:nvPr/>
        </p:nvSpPr>
        <p:spPr>
          <a:xfrm>
            <a:off x="761999" y="4119909"/>
            <a:ext cx="8257309" cy="1477328"/>
          </a:xfrm>
          <a:prstGeom prst="rect">
            <a:avLst/>
          </a:prstGeom>
          <a:noFill/>
        </p:spPr>
        <p:txBody>
          <a:bodyPr wrap="square" rtlCol="0">
            <a:spAutoFit/>
          </a:bodyPr>
          <a:lstStyle/>
          <a:p>
            <a:r>
              <a:rPr lang="zh-CN" altLang="en-US" b="1" dirty="0">
                <a:solidFill>
                  <a:schemeClr val="accent1">
                    <a:lumMod val="75000"/>
                  </a:schemeClr>
                </a:solidFill>
              </a:rPr>
              <a:t>概念二</a:t>
            </a:r>
            <a:r>
              <a:rPr lang="zh-CN" altLang="en-US" dirty="0">
                <a:solidFill>
                  <a:schemeClr val="accent1">
                    <a:lumMod val="75000"/>
                  </a:schemeClr>
                </a:solidFill>
              </a:rPr>
              <a:t>：监督学习（</a:t>
            </a:r>
            <a:r>
              <a:rPr lang="en-US" altLang="zh-CN" dirty="0">
                <a:solidFill>
                  <a:schemeClr val="accent1">
                    <a:lumMod val="75000"/>
                  </a:schemeClr>
                </a:solidFill>
              </a:rPr>
              <a:t>  Supervised learning </a:t>
            </a:r>
            <a:r>
              <a:rPr lang="zh-CN" altLang="en-US" dirty="0">
                <a:solidFill>
                  <a:schemeClr val="accent1">
                    <a:lumMod val="75000"/>
                  </a:schemeClr>
                </a:solidFill>
              </a:rPr>
              <a:t>）</a:t>
            </a:r>
            <a:r>
              <a:rPr lang="en-US" altLang="zh-CN" dirty="0">
                <a:solidFill>
                  <a:schemeClr val="accent1">
                    <a:lumMod val="75000"/>
                  </a:schemeClr>
                </a:solidFill>
              </a:rPr>
              <a:t>【</a:t>
            </a:r>
            <a:r>
              <a:rPr lang="zh-CN" altLang="en-US" dirty="0">
                <a:solidFill>
                  <a:schemeClr val="accent1">
                    <a:lumMod val="75000"/>
                  </a:schemeClr>
                </a:solidFill>
              </a:rPr>
              <a:t>来自文献</a:t>
            </a:r>
            <a:r>
              <a:rPr lang="en-US" altLang="zh-CN" dirty="0">
                <a:solidFill>
                  <a:schemeClr val="accent1">
                    <a:lumMod val="75000"/>
                  </a:schemeClr>
                </a:solidFill>
              </a:rPr>
              <a:t>1】</a:t>
            </a:r>
            <a:r>
              <a:rPr lang="zh-CN" altLang="en-US" dirty="0">
                <a:solidFill>
                  <a:schemeClr val="accent1">
                    <a:lumMod val="75000"/>
                  </a:schemeClr>
                </a:solidFill>
              </a:rPr>
              <a:t>：</a:t>
            </a:r>
            <a:r>
              <a:rPr lang="en-US" altLang="zh-CN" dirty="0">
                <a:solidFill>
                  <a:schemeClr val="accent1">
                    <a:lumMod val="75000"/>
                  </a:schemeClr>
                </a:solidFill>
              </a:rPr>
              <a:t> </a:t>
            </a:r>
          </a:p>
          <a:p>
            <a:endParaRPr lang="en-US" altLang="zh-CN" dirty="0">
              <a:solidFill>
                <a:schemeClr val="accent1">
                  <a:lumMod val="75000"/>
                </a:schemeClr>
              </a:solidFill>
            </a:endParaRPr>
          </a:p>
          <a:p>
            <a:r>
              <a:rPr lang="en-US" altLang="zh-CN" dirty="0">
                <a:solidFill>
                  <a:schemeClr val="accent1">
                    <a:lumMod val="75000"/>
                  </a:schemeClr>
                </a:solidFill>
              </a:rPr>
              <a:t>    Supervised learning aims to define a function that can map input images to their outputs or labels (normal cells, abnormal cells, cancer cells, and other parameters) such as classification or segmentation problems. </a:t>
            </a:r>
            <a:endParaRPr lang="zh-CN" altLang="en-US" dirty="0">
              <a:solidFill>
                <a:schemeClr val="accent1">
                  <a:lumMod val="75000"/>
                </a:schemeClr>
              </a:solidFill>
            </a:endParaRPr>
          </a:p>
        </p:txBody>
      </p:sp>
      <p:sp>
        <p:nvSpPr>
          <p:cNvPr id="4" name="文本框 3">
            <a:extLst>
              <a:ext uri="{FF2B5EF4-FFF2-40B4-BE49-F238E27FC236}">
                <a16:creationId xmlns:a16="http://schemas.microsoft.com/office/drawing/2014/main" id="{23517AA8-14B6-D242-2CD4-B0078168A2F7}"/>
              </a:ext>
            </a:extLst>
          </p:cNvPr>
          <p:cNvSpPr txBox="1"/>
          <p:nvPr/>
        </p:nvSpPr>
        <p:spPr>
          <a:xfrm>
            <a:off x="734291" y="5597237"/>
            <a:ext cx="8091055" cy="646331"/>
          </a:xfrm>
          <a:prstGeom prst="rect">
            <a:avLst/>
          </a:prstGeom>
          <a:noFill/>
        </p:spPr>
        <p:txBody>
          <a:bodyPr wrap="square" rtlCol="0">
            <a:spAutoFit/>
          </a:bodyPr>
          <a:lstStyle/>
          <a:p>
            <a:r>
              <a:rPr lang="zh-CN" altLang="en-US" dirty="0">
                <a:solidFill>
                  <a:schemeClr val="accent1">
                    <a:lumMod val="75000"/>
                  </a:schemeClr>
                </a:solidFill>
              </a:rPr>
              <a:t>理解：监督学习旨在定义一个函数，该函数可以将输入图像映射到其输出或标签（正常细胞、异常细胞、癌症细胞和其他参数），例如分类或分割问题。</a:t>
            </a:r>
          </a:p>
        </p:txBody>
      </p:sp>
    </p:spTree>
    <p:extLst>
      <p:ext uri="{BB962C8B-B14F-4D97-AF65-F5344CB8AC3E}">
        <p14:creationId xmlns:p14="http://schemas.microsoft.com/office/powerpoint/2010/main" val="342354756"/>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400" b="1" dirty="0">
                <a:solidFill>
                  <a:srgbClr val="1C617E"/>
                </a:solidFill>
                <a:cs typeface="+mn-ea"/>
                <a:sym typeface="+mn-lt"/>
              </a:rPr>
              <a:t>病理概念</a:t>
            </a:r>
            <a:endParaRPr lang="en-US" altLang="zh-CN" sz="2400" b="1" dirty="0">
              <a:solidFill>
                <a:srgbClr val="1C617E"/>
              </a:solidFill>
              <a:cs typeface="+mn-ea"/>
              <a:sym typeface="+mn-lt"/>
            </a:endParaRPr>
          </a:p>
          <a:p>
            <a:endParaRPr lang="en-US" altLang="zh-CN" sz="2400" b="1" dirty="0">
              <a:solidFill>
                <a:srgbClr val="1C617E"/>
              </a:solidFill>
              <a:cs typeface="+mn-ea"/>
              <a:sym typeface="+mn-lt"/>
            </a:endParaRPr>
          </a:p>
        </p:txBody>
      </p:sp>
      <p:sp>
        <p:nvSpPr>
          <p:cNvPr id="5" name="文本框 4">
            <a:extLst>
              <a:ext uri="{FF2B5EF4-FFF2-40B4-BE49-F238E27FC236}">
                <a16:creationId xmlns:a16="http://schemas.microsoft.com/office/drawing/2014/main" id="{C22701FA-0F4C-D793-A814-AE556ABADA58}"/>
              </a:ext>
            </a:extLst>
          </p:cNvPr>
          <p:cNvSpPr txBox="1"/>
          <p:nvPr/>
        </p:nvSpPr>
        <p:spPr>
          <a:xfrm>
            <a:off x="3241964" y="3674238"/>
            <a:ext cx="6192982" cy="2862322"/>
          </a:xfrm>
          <a:prstGeom prst="rect">
            <a:avLst/>
          </a:prstGeom>
          <a:noFill/>
        </p:spPr>
        <p:txBody>
          <a:bodyPr wrap="square">
            <a:spAutoFit/>
          </a:bodyPr>
          <a:lstStyle/>
          <a:p>
            <a:r>
              <a:rPr lang="zh-CN" altLang="en-US" dirty="0">
                <a:solidFill>
                  <a:schemeClr val="accent1">
                    <a:lumMod val="75000"/>
                  </a:schemeClr>
                </a:solidFill>
              </a:rPr>
              <a:t>图</a:t>
            </a:r>
            <a:r>
              <a:rPr lang="en-US" altLang="zh-CN" dirty="0">
                <a:solidFill>
                  <a:schemeClr val="accent1">
                    <a:lumMod val="75000"/>
                  </a:schemeClr>
                </a:solidFill>
              </a:rPr>
              <a:t>1</a:t>
            </a:r>
            <a:r>
              <a:rPr lang="zh-CN" altLang="en-US" dirty="0">
                <a:solidFill>
                  <a:schemeClr val="accent1">
                    <a:lumMod val="75000"/>
                  </a:schemeClr>
                </a:solidFill>
              </a:rPr>
              <a:t>。超高分辨率和分割深度学习的工作流程。（</a:t>
            </a:r>
            <a:r>
              <a:rPr lang="en-US" altLang="zh-CN" dirty="0">
                <a:solidFill>
                  <a:schemeClr val="accent1">
                    <a:lumMod val="75000"/>
                  </a:schemeClr>
                </a:solidFill>
              </a:rPr>
              <a:t>a</a:t>
            </a:r>
            <a:r>
              <a:rPr lang="zh-CN" altLang="en-US" dirty="0">
                <a:solidFill>
                  <a:schemeClr val="accent1">
                    <a:lumMod val="75000"/>
                  </a:schemeClr>
                </a:solidFill>
              </a:rPr>
              <a:t>） 新鲜的乳腺肿瘤组织。（</a:t>
            </a:r>
            <a:r>
              <a:rPr lang="en-US" altLang="zh-CN" dirty="0">
                <a:solidFill>
                  <a:schemeClr val="accent1">
                    <a:lumMod val="75000"/>
                  </a:schemeClr>
                </a:solidFill>
              </a:rPr>
              <a:t>b</a:t>
            </a:r>
            <a:r>
              <a:rPr lang="zh-CN" altLang="en-US" dirty="0">
                <a:solidFill>
                  <a:schemeClr val="accent1">
                    <a:lumMod val="75000"/>
                  </a:schemeClr>
                </a:solidFill>
              </a:rPr>
              <a:t>） 相应的</a:t>
            </a:r>
            <a:r>
              <a:rPr lang="en-US" altLang="zh-CN" dirty="0">
                <a:solidFill>
                  <a:schemeClr val="accent1">
                    <a:lumMod val="75000"/>
                  </a:schemeClr>
                </a:solidFill>
              </a:rPr>
              <a:t>H&amp;E</a:t>
            </a:r>
            <a:r>
              <a:rPr lang="zh-CN" altLang="en-US" dirty="0">
                <a:solidFill>
                  <a:schemeClr val="accent1">
                    <a:lumMod val="75000"/>
                  </a:schemeClr>
                </a:solidFill>
              </a:rPr>
              <a:t>染色组织切片。（</a:t>
            </a:r>
            <a:r>
              <a:rPr lang="en-US" altLang="zh-CN" dirty="0">
                <a:solidFill>
                  <a:schemeClr val="accent1">
                    <a:lumMod val="75000"/>
                  </a:schemeClr>
                </a:solidFill>
              </a:rPr>
              <a:t>c</a:t>
            </a:r>
            <a:r>
              <a:rPr lang="zh-CN" altLang="en-US" dirty="0">
                <a:solidFill>
                  <a:schemeClr val="accent1">
                    <a:lumMod val="75000"/>
                  </a:schemeClr>
                </a:solidFill>
              </a:rPr>
              <a:t>） 用于捕获</a:t>
            </a:r>
            <a:r>
              <a:rPr lang="en-US" altLang="zh-CN" dirty="0">
                <a:solidFill>
                  <a:schemeClr val="accent1">
                    <a:lumMod val="75000"/>
                  </a:schemeClr>
                </a:solidFill>
              </a:rPr>
              <a:t>H&amp;E</a:t>
            </a:r>
            <a:r>
              <a:rPr lang="zh-CN" altLang="en-US" dirty="0">
                <a:solidFill>
                  <a:schemeClr val="accent1">
                    <a:lumMod val="75000"/>
                  </a:schemeClr>
                </a:solidFill>
              </a:rPr>
              <a:t>染色的组织切片图像的商业显微镜（</a:t>
            </a:r>
            <a:r>
              <a:rPr lang="en-US" altLang="zh-CN" dirty="0">
                <a:solidFill>
                  <a:schemeClr val="accent1">
                    <a:lumMod val="75000"/>
                  </a:schemeClr>
                </a:solidFill>
              </a:rPr>
              <a:t>Nikon Eclipse Ci</a:t>
            </a:r>
            <a:r>
              <a:rPr lang="zh-CN" altLang="en-US" dirty="0">
                <a:solidFill>
                  <a:schemeClr val="accent1">
                    <a:lumMod val="75000"/>
                  </a:schemeClr>
                </a:solidFill>
              </a:rPr>
              <a:t>）。（</a:t>
            </a:r>
            <a:r>
              <a:rPr lang="en-US" altLang="zh-CN" dirty="0">
                <a:solidFill>
                  <a:schemeClr val="accent1">
                    <a:lumMod val="75000"/>
                  </a:schemeClr>
                </a:solidFill>
              </a:rPr>
              <a:t>d</a:t>
            </a:r>
            <a:r>
              <a:rPr lang="zh-CN" altLang="en-US" dirty="0">
                <a:solidFill>
                  <a:schemeClr val="accent1">
                    <a:lumMod val="75000"/>
                  </a:schemeClr>
                </a:solidFill>
              </a:rPr>
              <a:t>） 显微镜获取的高分辨率图像。（</a:t>
            </a:r>
            <a:r>
              <a:rPr lang="en-US" altLang="zh-CN" dirty="0">
                <a:solidFill>
                  <a:schemeClr val="accent1">
                    <a:lumMod val="75000"/>
                  </a:schemeClr>
                </a:solidFill>
              </a:rPr>
              <a:t>e</a:t>
            </a:r>
            <a:r>
              <a:rPr lang="zh-CN" altLang="en-US" dirty="0">
                <a:solidFill>
                  <a:schemeClr val="accent1">
                    <a:lumMod val="75000"/>
                  </a:schemeClr>
                </a:solidFill>
              </a:rPr>
              <a:t>） 模拟低分辨率图像。</a:t>
            </a:r>
          </a:p>
          <a:p>
            <a:endParaRPr lang="zh-CN" altLang="en-US" dirty="0">
              <a:solidFill>
                <a:schemeClr val="accent1">
                  <a:lumMod val="75000"/>
                </a:schemeClr>
              </a:solidFill>
            </a:endParaRPr>
          </a:p>
          <a:p>
            <a:r>
              <a:rPr lang="zh-CN" altLang="en-US" dirty="0">
                <a:solidFill>
                  <a:schemeClr val="accent1">
                    <a:lumMod val="75000"/>
                  </a:schemeClr>
                </a:solidFill>
              </a:rPr>
              <a:t>（</a:t>
            </a:r>
            <a:r>
              <a:rPr lang="en-US" altLang="zh-CN" dirty="0">
                <a:solidFill>
                  <a:schemeClr val="accent1">
                    <a:lumMod val="75000"/>
                  </a:schemeClr>
                </a:solidFill>
              </a:rPr>
              <a:t>f</a:t>
            </a:r>
            <a:r>
              <a:rPr lang="zh-CN" altLang="en-US" dirty="0">
                <a:solidFill>
                  <a:schemeClr val="accent1">
                    <a:lumMod val="75000"/>
                  </a:schemeClr>
                </a:solidFill>
              </a:rPr>
              <a:t>） 培训</a:t>
            </a:r>
            <a:r>
              <a:rPr lang="en-US" altLang="zh-CN" dirty="0">
                <a:solidFill>
                  <a:schemeClr val="accent1">
                    <a:lumMod val="75000"/>
                  </a:schemeClr>
                </a:solidFill>
              </a:rPr>
              <a:t>SRGAN-</a:t>
            </a:r>
            <a:r>
              <a:rPr lang="en-US" altLang="zh-CN" dirty="0" err="1">
                <a:solidFill>
                  <a:schemeClr val="accent1">
                    <a:lumMod val="75000"/>
                  </a:schemeClr>
                </a:solidFill>
              </a:rPr>
              <a:t>ResNeXt</a:t>
            </a:r>
            <a:r>
              <a:rPr lang="zh-CN" altLang="en-US" dirty="0">
                <a:solidFill>
                  <a:schemeClr val="accent1">
                    <a:lumMod val="75000"/>
                  </a:schemeClr>
                </a:solidFill>
              </a:rPr>
              <a:t>网络。（</a:t>
            </a:r>
            <a:r>
              <a:rPr lang="en-US" altLang="zh-CN" dirty="0">
                <a:solidFill>
                  <a:schemeClr val="accent1">
                    <a:lumMod val="75000"/>
                  </a:schemeClr>
                </a:solidFill>
              </a:rPr>
              <a:t>g</a:t>
            </a:r>
            <a:r>
              <a:rPr lang="zh-CN" altLang="en-US" dirty="0">
                <a:solidFill>
                  <a:schemeClr val="accent1">
                    <a:lumMod val="75000"/>
                  </a:schemeClr>
                </a:solidFill>
              </a:rPr>
              <a:t>） 看不见的低分辨率图像。（</a:t>
            </a:r>
            <a:r>
              <a:rPr lang="en-US" altLang="zh-CN" dirty="0">
                <a:solidFill>
                  <a:schemeClr val="accent1">
                    <a:lumMod val="75000"/>
                  </a:schemeClr>
                </a:solidFill>
              </a:rPr>
              <a:t>h</a:t>
            </a:r>
            <a:r>
              <a:rPr lang="zh-CN" altLang="en-US" dirty="0">
                <a:solidFill>
                  <a:schemeClr val="accent1">
                    <a:lumMod val="75000"/>
                  </a:schemeClr>
                </a:solidFill>
              </a:rPr>
              <a:t>） </a:t>
            </a:r>
            <a:r>
              <a:rPr lang="en-US" altLang="zh-CN" dirty="0">
                <a:solidFill>
                  <a:schemeClr val="accent1">
                    <a:lumMod val="75000"/>
                  </a:schemeClr>
                </a:solidFill>
              </a:rPr>
              <a:t>SRGAN </a:t>
            </a:r>
            <a:r>
              <a:rPr lang="en-US" altLang="zh-CN" dirty="0" err="1">
                <a:solidFill>
                  <a:schemeClr val="accent1">
                    <a:lumMod val="75000"/>
                  </a:schemeClr>
                </a:solidFill>
              </a:rPr>
              <a:t>ResNeXt</a:t>
            </a:r>
            <a:r>
              <a:rPr lang="en-US" altLang="zh-CN" dirty="0">
                <a:solidFill>
                  <a:schemeClr val="accent1">
                    <a:lumMod val="75000"/>
                  </a:schemeClr>
                </a:solidFill>
              </a:rPr>
              <a:t>.</a:t>
            </a:r>
            <a:r>
              <a:rPr lang="zh-CN" altLang="en-US" dirty="0">
                <a:solidFill>
                  <a:schemeClr val="accent1">
                    <a:lumMod val="75000"/>
                  </a:schemeClr>
                </a:solidFill>
              </a:rPr>
              <a:t>的发电机模型。（</a:t>
            </a:r>
            <a:r>
              <a:rPr lang="en-US" altLang="zh-CN" dirty="0" err="1">
                <a:solidFill>
                  <a:schemeClr val="accent1">
                    <a:lumMod val="75000"/>
                  </a:schemeClr>
                </a:solidFill>
              </a:rPr>
              <a:t>i</a:t>
            </a:r>
            <a:r>
              <a:rPr lang="zh-CN" altLang="en-US" dirty="0">
                <a:solidFill>
                  <a:schemeClr val="accent1">
                    <a:lumMod val="75000"/>
                  </a:schemeClr>
                </a:solidFill>
              </a:rPr>
              <a:t>） 生成的高分辨率图像。（</a:t>
            </a:r>
            <a:r>
              <a:rPr lang="en-US" altLang="zh-CN" dirty="0">
                <a:solidFill>
                  <a:schemeClr val="accent1">
                    <a:lumMod val="75000"/>
                  </a:schemeClr>
                </a:solidFill>
              </a:rPr>
              <a:t>j</a:t>
            </a:r>
            <a:r>
              <a:rPr lang="zh-CN" altLang="en-US" dirty="0">
                <a:solidFill>
                  <a:schemeClr val="accent1">
                    <a:lumMod val="75000"/>
                  </a:schemeClr>
                </a:solidFill>
              </a:rPr>
              <a:t>） 用于分割的初始</a:t>
            </a:r>
            <a:r>
              <a:rPr lang="en-US" altLang="zh-CN" dirty="0">
                <a:solidFill>
                  <a:schemeClr val="accent1">
                    <a:lumMod val="75000"/>
                  </a:schemeClr>
                </a:solidFill>
              </a:rPr>
              <a:t>U-net</a:t>
            </a:r>
            <a:r>
              <a:rPr lang="zh-CN" altLang="en-US" dirty="0">
                <a:solidFill>
                  <a:schemeClr val="accent1">
                    <a:lumMod val="75000"/>
                  </a:schemeClr>
                </a:solidFill>
              </a:rPr>
              <a:t>模型。（</a:t>
            </a:r>
            <a:r>
              <a:rPr lang="en-US" altLang="zh-CN" dirty="0">
                <a:solidFill>
                  <a:schemeClr val="accent1">
                    <a:lumMod val="75000"/>
                  </a:schemeClr>
                </a:solidFill>
              </a:rPr>
              <a:t>k</a:t>
            </a:r>
            <a:r>
              <a:rPr lang="zh-CN" altLang="en-US" dirty="0">
                <a:solidFill>
                  <a:schemeClr val="accent1">
                    <a:lumMod val="75000"/>
                  </a:schemeClr>
                </a:solidFill>
              </a:rPr>
              <a:t>） 分割的</a:t>
            </a:r>
            <a:r>
              <a:rPr lang="en-US" altLang="zh-CN" dirty="0">
                <a:solidFill>
                  <a:schemeClr val="accent1">
                    <a:lumMod val="75000"/>
                  </a:schemeClr>
                </a:solidFill>
              </a:rPr>
              <a:t>H&amp;E</a:t>
            </a:r>
            <a:r>
              <a:rPr lang="zh-CN" altLang="en-US" dirty="0">
                <a:solidFill>
                  <a:schemeClr val="accent1">
                    <a:lumMod val="75000"/>
                  </a:schemeClr>
                </a:solidFill>
              </a:rPr>
              <a:t>图像</a:t>
            </a:r>
          </a:p>
        </p:txBody>
      </p:sp>
      <p:pic>
        <p:nvPicPr>
          <p:cNvPr id="7" name="图片 6">
            <a:extLst>
              <a:ext uri="{FF2B5EF4-FFF2-40B4-BE49-F238E27FC236}">
                <a16:creationId xmlns:a16="http://schemas.microsoft.com/office/drawing/2014/main" id="{5A6D133B-E20E-DC74-2818-74AE637A6E1B}"/>
              </a:ext>
            </a:extLst>
          </p:cNvPr>
          <p:cNvPicPr>
            <a:picLocks noChangeAspect="1"/>
          </p:cNvPicPr>
          <p:nvPr/>
        </p:nvPicPr>
        <p:blipFill>
          <a:blip r:embed="rId3"/>
          <a:stretch>
            <a:fillRect/>
          </a:stretch>
        </p:blipFill>
        <p:spPr>
          <a:xfrm>
            <a:off x="3385557" y="935746"/>
            <a:ext cx="5753396" cy="2248016"/>
          </a:xfrm>
          <a:prstGeom prst="rect">
            <a:avLst/>
          </a:prstGeom>
        </p:spPr>
      </p:pic>
    </p:spTree>
    <p:extLst>
      <p:ext uri="{BB962C8B-B14F-4D97-AF65-F5344CB8AC3E}">
        <p14:creationId xmlns:p14="http://schemas.microsoft.com/office/powerpoint/2010/main" val="350010530"/>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400" b="1" dirty="0">
                <a:solidFill>
                  <a:srgbClr val="1C617E"/>
                </a:solidFill>
                <a:cs typeface="+mn-ea"/>
                <a:sym typeface="+mn-lt"/>
              </a:rPr>
              <a:t>病理概念</a:t>
            </a:r>
            <a:endParaRPr lang="en-US" altLang="zh-CN" sz="2400" b="1" dirty="0">
              <a:solidFill>
                <a:srgbClr val="1C617E"/>
              </a:solidFill>
              <a:cs typeface="+mn-ea"/>
              <a:sym typeface="+mn-lt"/>
            </a:endParaRPr>
          </a:p>
        </p:txBody>
      </p:sp>
      <p:sp>
        <p:nvSpPr>
          <p:cNvPr id="3" name="文本框 2">
            <a:extLst>
              <a:ext uri="{FF2B5EF4-FFF2-40B4-BE49-F238E27FC236}">
                <a16:creationId xmlns:a16="http://schemas.microsoft.com/office/drawing/2014/main" id="{1B1C99A1-08A5-E37F-4751-083F3F069F1E}"/>
              </a:ext>
            </a:extLst>
          </p:cNvPr>
          <p:cNvSpPr txBox="1"/>
          <p:nvPr/>
        </p:nvSpPr>
        <p:spPr>
          <a:xfrm>
            <a:off x="900546" y="1212837"/>
            <a:ext cx="8610600" cy="1477328"/>
          </a:xfrm>
          <a:prstGeom prst="rect">
            <a:avLst/>
          </a:prstGeom>
          <a:noFill/>
        </p:spPr>
        <p:txBody>
          <a:bodyPr wrap="square" rtlCol="0">
            <a:spAutoFit/>
          </a:bodyPr>
          <a:lstStyle/>
          <a:p>
            <a:r>
              <a:rPr lang="zh-CN" altLang="en-US" b="1" dirty="0">
                <a:solidFill>
                  <a:schemeClr val="accent1">
                    <a:lumMod val="75000"/>
                  </a:schemeClr>
                </a:solidFill>
              </a:rPr>
              <a:t>概念三</a:t>
            </a:r>
            <a:r>
              <a:rPr lang="zh-CN" altLang="en-US" dirty="0">
                <a:solidFill>
                  <a:schemeClr val="accent1">
                    <a:lumMod val="75000"/>
                  </a:schemeClr>
                </a:solidFill>
              </a:rPr>
              <a:t>：无监督学习（</a:t>
            </a:r>
            <a:r>
              <a:rPr lang="en-US" altLang="zh-CN" dirty="0">
                <a:solidFill>
                  <a:schemeClr val="accent1">
                    <a:lumMod val="75000"/>
                  </a:schemeClr>
                </a:solidFill>
              </a:rPr>
              <a:t>  Supervised learning </a:t>
            </a:r>
            <a:r>
              <a:rPr lang="zh-CN" altLang="en-US" dirty="0">
                <a:solidFill>
                  <a:schemeClr val="accent1">
                    <a:lumMod val="75000"/>
                  </a:schemeClr>
                </a:solidFill>
              </a:rPr>
              <a:t>）</a:t>
            </a:r>
            <a:r>
              <a:rPr lang="en-US" altLang="zh-CN" dirty="0">
                <a:solidFill>
                  <a:schemeClr val="accent1">
                    <a:lumMod val="75000"/>
                  </a:schemeClr>
                </a:solidFill>
              </a:rPr>
              <a:t>【</a:t>
            </a:r>
            <a:r>
              <a:rPr lang="zh-CN" altLang="en-US" dirty="0">
                <a:solidFill>
                  <a:schemeClr val="accent1">
                    <a:lumMod val="75000"/>
                  </a:schemeClr>
                </a:solidFill>
              </a:rPr>
              <a:t>来自文献</a:t>
            </a:r>
            <a:r>
              <a:rPr lang="en-US" altLang="zh-CN" dirty="0">
                <a:solidFill>
                  <a:schemeClr val="accent1">
                    <a:lumMod val="75000"/>
                  </a:schemeClr>
                </a:solidFill>
              </a:rPr>
              <a:t>1】</a:t>
            </a:r>
            <a:r>
              <a:rPr lang="zh-CN" altLang="en-US" dirty="0">
                <a:solidFill>
                  <a:schemeClr val="accent1">
                    <a:lumMod val="75000"/>
                  </a:schemeClr>
                </a:solidFill>
              </a:rPr>
              <a:t>：</a:t>
            </a:r>
            <a:r>
              <a:rPr lang="en-US" altLang="zh-CN" dirty="0">
                <a:solidFill>
                  <a:schemeClr val="accent1">
                    <a:lumMod val="75000"/>
                  </a:schemeClr>
                </a:solidFill>
              </a:rPr>
              <a:t> </a:t>
            </a:r>
          </a:p>
          <a:p>
            <a:endParaRPr lang="en-US" altLang="zh-CN" dirty="0">
              <a:solidFill>
                <a:schemeClr val="accent1">
                  <a:lumMod val="75000"/>
                </a:schemeClr>
              </a:solidFill>
            </a:endParaRPr>
          </a:p>
          <a:p>
            <a:r>
              <a:rPr lang="en-US" altLang="zh-CN" dirty="0">
                <a:solidFill>
                  <a:schemeClr val="accent1">
                    <a:lumMod val="75000"/>
                  </a:schemeClr>
                </a:solidFill>
              </a:rPr>
              <a:t>    The purpose of unsupervised learning is to define another function that can extract the latent features and structures from  unlabeled data such as clustering problems, dimensional reduction, and super-high-resolution problems.</a:t>
            </a:r>
            <a:endParaRPr lang="zh-CN" altLang="en-US" dirty="0">
              <a:solidFill>
                <a:schemeClr val="accent1">
                  <a:lumMod val="75000"/>
                </a:schemeClr>
              </a:solidFill>
            </a:endParaRPr>
          </a:p>
        </p:txBody>
      </p:sp>
      <p:sp>
        <p:nvSpPr>
          <p:cNvPr id="4" name="文本框 3">
            <a:extLst>
              <a:ext uri="{FF2B5EF4-FFF2-40B4-BE49-F238E27FC236}">
                <a16:creationId xmlns:a16="http://schemas.microsoft.com/office/drawing/2014/main" id="{44383ABD-07FB-99A6-AC31-02812E0A68F4}"/>
              </a:ext>
            </a:extLst>
          </p:cNvPr>
          <p:cNvSpPr txBox="1"/>
          <p:nvPr/>
        </p:nvSpPr>
        <p:spPr>
          <a:xfrm>
            <a:off x="900546" y="2960361"/>
            <a:ext cx="8091055" cy="646331"/>
          </a:xfrm>
          <a:prstGeom prst="rect">
            <a:avLst/>
          </a:prstGeom>
          <a:noFill/>
        </p:spPr>
        <p:txBody>
          <a:bodyPr wrap="square" rtlCol="0">
            <a:spAutoFit/>
          </a:bodyPr>
          <a:lstStyle/>
          <a:p>
            <a:r>
              <a:rPr lang="zh-CN" altLang="en-US" dirty="0">
                <a:solidFill>
                  <a:schemeClr val="accent1">
                    <a:lumMod val="75000"/>
                  </a:schemeClr>
                </a:solidFill>
              </a:rPr>
              <a:t>理解：无监督学习的目的是定义另一个函数，该函数可以从未标记的数据中提取潜在的特征和结构，如聚类问题、降维和超高分辨率问题。</a:t>
            </a:r>
          </a:p>
        </p:txBody>
      </p:sp>
      <p:sp>
        <p:nvSpPr>
          <p:cNvPr id="2" name="文本框 1">
            <a:extLst>
              <a:ext uri="{FF2B5EF4-FFF2-40B4-BE49-F238E27FC236}">
                <a16:creationId xmlns:a16="http://schemas.microsoft.com/office/drawing/2014/main" id="{D0778A70-7314-FCE9-84CD-143268AD07B7}"/>
              </a:ext>
            </a:extLst>
          </p:cNvPr>
          <p:cNvSpPr txBox="1"/>
          <p:nvPr/>
        </p:nvSpPr>
        <p:spPr>
          <a:xfrm>
            <a:off x="852055" y="3934413"/>
            <a:ext cx="7897091" cy="1754326"/>
          </a:xfrm>
          <a:prstGeom prst="rect">
            <a:avLst/>
          </a:prstGeom>
          <a:noFill/>
        </p:spPr>
        <p:txBody>
          <a:bodyPr wrap="square" rtlCol="0">
            <a:spAutoFit/>
          </a:bodyPr>
          <a:lstStyle/>
          <a:p>
            <a:r>
              <a:rPr lang="zh-CN" altLang="en-US" b="1" dirty="0">
                <a:solidFill>
                  <a:schemeClr val="accent1">
                    <a:lumMod val="75000"/>
                  </a:schemeClr>
                </a:solidFill>
              </a:rPr>
              <a:t>概念四</a:t>
            </a:r>
            <a:r>
              <a:rPr lang="zh-CN" altLang="en-US" dirty="0">
                <a:solidFill>
                  <a:schemeClr val="accent1">
                    <a:lumMod val="75000"/>
                  </a:schemeClr>
                </a:solidFill>
              </a:rPr>
              <a:t>：</a:t>
            </a:r>
            <a:r>
              <a:rPr lang="en-US" altLang="zh-CN" dirty="0">
                <a:solidFill>
                  <a:schemeClr val="accent1">
                    <a:lumMod val="75000"/>
                  </a:schemeClr>
                </a:solidFill>
              </a:rPr>
              <a:t> </a:t>
            </a:r>
            <a:r>
              <a:rPr lang="en-US" altLang="zh-CN" dirty="0" err="1">
                <a:solidFill>
                  <a:schemeClr val="accent1">
                    <a:lumMod val="75000"/>
                  </a:schemeClr>
                </a:solidFill>
              </a:rPr>
              <a:t>HoverNet</a:t>
            </a:r>
            <a:r>
              <a:rPr lang="en-US" altLang="zh-CN" dirty="0">
                <a:solidFill>
                  <a:schemeClr val="accent1">
                    <a:lumMod val="75000"/>
                  </a:schemeClr>
                </a:solidFill>
              </a:rPr>
              <a:t> </a:t>
            </a:r>
            <a:r>
              <a:rPr lang="zh-CN" altLang="en-US" dirty="0">
                <a:solidFill>
                  <a:schemeClr val="accent1">
                    <a:lumMod val="75000"/>
                  </a:schemeClr>
                </a:solidFill>
              </a:rPr>
              <a:t>（一种神经网络）</a:t>
            </a:r>
            <a:r>
              <a:rPr lang="en-US" altLang="zh-CN" dirty="0">
                <a:solidFill>
                  <a:schemeClr val="accent1">
                    <a:lumMod val="75000"/>
                  </a:schemeClr>
                </a:solidFill>
              </a:rPr>
              <a:t> 【</a:t>
            </a:r>
            <a:r>
              <a:rPr lang="zh-CN" altLang="en-US" dirty="0">
                <a:solidFill>
                  <a:schemeClr val="accent1">
                    <a:lumMod val="75000"/>
                  </a:schemeClr>
                </a:solidFill>
              </a:rPr>
              <a:t>来自文献</a:t>
            </a:r>
            <a:r>
              <a:rPr lang="en-US" altLang="zh-CN" dirty="0">
                <a:solidFill>
                  <a:schemeClr val="accent1">
                    <a:lumMod val="75000"/>
                  </a:schemeClr>
                </a:solidFill>
              </a:rPr>
              <a:t>1】 </a:t>
            </a:r>
            <a:r>
              <a:rPr lang="zh-CN" altLang="en-US" dirty="0">
                <a:solidFill>
                  <a:schemeClr val="accent1">
                    <a:lumMod val="75000"/>
                  </a:schemeClr>
                </a:solidFill>
              </a:rPr>
              <a:t>：</a:t>
            </a:r>
            <a:endParaRPr lang="en-US" altLang="zh-CN" dirty="0">
              <a:solidFill>
                <a:schemeClr val="accent1">
                  <a:lumMod val="75000"/>
                </a:schemeClr>
              </a:solidFill>
            </a:endParaRPr>
          </a:p>
          <a:p>
            <a:endParaRPr lang="en-US" altLang="zh-CN" dirty="0">
              <a:solidFill>
                <a:schemeClr val="accent1">
                  <a:lumMod val="75000"/>
                </a:schemeClr>
              </a:solidFill>
            </a:endParaRPr>
          </a:p>
          <a:p>
            <a:r>
              <a:rPr lang="en-US" altLang="zh-CN" dirty="0">
                <a:solidFill>
                  <a:schemeClr val="accent1">
                    <a:lumMod val="75000"/>
                  </a:schemeClr>
                </a:solidFill>
              </a:rPr>
              <a:t>   </a:t>
            </a:r>
            <a:r>
              <a:rPr lang="en-US" altLang="zh-CN" dirty="0" err="1">
                <a:solidFill>
                  <a:schemeClr val="accent1">
                    <a:lumMod val="75000"/>
                  </a:schemeClr>
                </a:solidFill>
              </a:rPr>
              <a:t>HoverNet</a:t>
            </a:r>
            <a:r>
              <a:rPr lang="en-US" altLang="zh-CN" dirty="0">
                <a:solidFill>
                  <a:schemeClr val="accent1">
                    <a:lumMod val="75000"/>
                  </a:schemeClr>
                </a:solidFill>
              </a:rPr>
              <a:t>  is one of the effective CNNs for nuclei segmentation. The model predicts horizontal and vertical distance between a nucleus centroid to its corresponding foreground pixels. Masker-controlled watershed is then applied as the post-processing method to obtain nucleus instances.</a:t>
            </a:r>
          </a:p>
        </p:txBody>
      </p:sp>
      <p:sp>
        <p:nvSpPr>
          <p:cNvPr id="5" name="文本框 4">
            <a:extLst>
              <a:ext uri="{FF2B5EF4-FFF2-40B4-BE49-F238E27FC236}">
                <a16:creationId xmlns:a16="http://schemas.microsoft.com/office/drawing/2014/main" id="{8D3842F1-655F-054E-E9F1-6CBA291FC615}"/>
              </a:ext>
            </a:extLst>
          </p:cNvPr>
          <p:cNvSpPr txBox="1"/>
          <p:nvPr/>
        </p:nvSpPr>
        <p:spPr>
          <a:xfrm>
            <a:off x="741219" y="5934670"/>
            <a:ext cx="7446819" cy="923330"/>
          </a:xfrm>
          <a:prstGeom prst="rect">
            <a:avLst/>
          </a:prstGeom>
          <a:noFill/>
        </p:spPr>
        <p:txBody>
          <a:bodyPr wrap="square" rtlCol="0">
            <a:spAutoFit/>
          </a:bodyPr>
          <a:lstStyle/>
          <a:p>
            <a:r>
              <a:rPr lang="zh-CN" altLang="en-US" dirty="0">
                <a:solidFill>
                  <a:schemeClr val="accent1">
                    <a:lumMod val="75000"/>
                  </a:schemeClr>
                </a:solidFill>
              </a:rPr>
              <a:t>理解：</a:t>
            </a:r>
            <a:r>
              <a:rPr lang="en-US" altLang="zh-CN" dirty="0" err="1">
                <a:solidFill>
                  <a:schemeClr val="accent1">
                    <a:lumMod val="75000"/>
                  </a:schemeClr>
                </a:solidFill>
              </a:rPr>
              <a:t>HoverNet</a:t>
            </a:r>
            <a:r>
              <a:rPr lang="zh-CN" altLang="en-US" dirty="0">
                <a:solidFill>
                  <a:schemeClr val="accent1">
                    <a:lumMod val="75000"/>
                  </a:schemeClr>
                </a:solidFill>
              </a:rPr>
              <a:t>是用于细胞核分割的有效细胞神经网络之一。该模型预测细胞核质心与其对应的前景像素之间的水平和垂直距离。然后应用遮罩控制的分水岭作为后处理方法来获得核心实例。</a:t>
            </a:r>
          </a:p>
        </p:txBody>
      </p:sp>
    </p:spTree>
    <p:extLst>
      <p:ext uri="{BB962C8B-B14F-4D97-AF65-F5344CB8AC3E}">
        <p14:creationId xmlns:p14="http://schemas.microsoft.com/office/powerpoint/2010/main" val="131771279"/>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1C617E"/>
                </a:solidFill>
                <a:effectLst/>
                <a:uLnTx/>
                <a:uFillTx/>
                <a:latin typeface="Arial" panose="020F0502020204030204"/>
                <a:ea typeface="微软雅黑"/>
                <a:cs typeface="+mn-ea"/>
                <a:sym typeface="+mn-lt"/>
              </a:rPr>
              <a:t>病理概念</a:t>
            </a:r>
            <a:endParaRPr kumimoji="0" lang="en-US" altLang="zh-CN" sz="2400" b="1" i="0" u="none" strike="noStrike" kern="1200" cap="none" spc="0" normalizeH="0" baseline="0" noProof="0" dirty="0">
              <a:ln>
                <a:noFill/>
              </a:ln>
              <a:solidFill>
                <a:srgbClr val="1C617E"/>
              </a:solidFill>
              <a:effectLst/>
              <a:uLnTx/>
              <a:uFillTx/>
              <a:latin typeface="Arial" panose="020F0502020204030204"/>
              <a:ea typeface="微软雅黑"/>
              <a:cs typeface="+mn-ea"/>
              <a:sym typeface="+mn-lt"/>
            </a:endParaRPr>
          </a:p>
        </p:txBody>
      </p:sp>
      <p:sp>
        <p:nvSpPr>
          <p:cNvPr id="2" name="文本框 1">
            <a:extLst>
              <a:ext uri="{FF2B5EF4-FFF2-40B4-BE49-F238E27FC236}">
                <a16:creationId xmlns:a16="http://schemas.microsoft.com/office/drawing/2014/main" id="{73220554-1DCA-EC55-1486-6E2A11DC47EE}"/>
              </a:ext>
            </a:extLst>
          </p:cNvPr>
          <p:cNvSpPr txBox="1"/>
          <p:nvPr/>
        </p:nvSpPr>
        <p:spPr>
          <a:xfrm>
            <a:off x="713509" y="1090044"/>
            <a:ext cx="7446819" cy="1754326"/>
          </a:xfrm>
          <a:prstGeom prst="rect">
            <a:avLst/>
          </a:prstGeom>
          <a:noFill/>
        </p:spPr>
        <p:txBody>
          <a:bodyPr wrap="square" rtlCol="0">
            <a:spAutoFit/>
          </a:bodyPr>
          <a:lstStyle/>
          <a:p>
            <a:pPr marR="0" lvl="0" indent="0" fontAlgn="auto">
              <a:lnSpc>
                <a:spcPct val="100000"/>
              </a:lnSpc>
              <a:spcBef>
                <a:spcPts val="0"/>
              </a:spcBef>
              <a:spcAft>
                <a:spcPts val="0"/>
              </a:spcAft>
              <a:buClrTx/>
              <a:buSzTx/>
              <a:buFontTx/>
              <a:buNone/>
              <a:tabLst/>
              <a:defRPr/>
            </a:pPr>
            <a:r>
              <a:rPr lang="zh-CN" altLang="en-US" b="1" dirty="0">
                <a:solidFill>
                  <a:schemeClr val="accent1">
                    <a:lumMod val="75000"/>
                  </a:schemeClr>
                </a:solidFill>
              </a:rPr>
              <a:t>概念五</a:t>
            </a:r>
            <a:r>
              <a:rPr lang="zh-CN" altLang="en-US" dirty="0">
                <a:solidFill>
                  <a:schemeClr val="accent1">
                    <a:lumMod val="75000"/>
                  </a:schemeClr>
                </a:solidFill>
              </a:rPr>
              <a:t>：</a:t>
            </a:r>
            <a:r>
              <a:rPr lang="en-US" altLang="zh-CN" dirty="0">
                <a:solidFill>
                  <a:schemeClr val="accent1">
                    <a:lumMod val="75000"/>
                  </a:schemeClr>
                </a:solidFill>
              </a:rPr>
              <a:t> </a:t>
            </a:r>
            <a:r>
              <a:rPr lang="en-US" altLang="zh-CN" dirty="0" err="1">
                <a:solidFill>
                  <a:schemeClr val="accent1">
                    <a:lumMod val="75000"/>
                  </a:schemeClr>
                </a:solidFill>
              </a:rPr>
              <a:t>StarDIST</a:t>
            </a:r>
            <a:r>
              <a:rPr lang="en-US" altLang="zh-CN" dirty="0">
                <a:solidFill>
                  <a:schemeClr val="accent1">
                    <a:lumMod val="75000"/>
                  </a:schemeClr>
                </a:solidFill>
              </a:rPr>
              <a:t> </a:t>
            </a:r>
            <a:r>
              <a:rPr lang="zh-CN" altLang="en-US" dirty="0">
                <a:solidFill>
                  <a:schemeClr val="accent1">
                    <a:lumMod val="75000"/>
                  </a:schemeClr>
                </a:solidFill>
              </a:rPr>
              <a:t>（一种神经网络）</a:t>
            </a:r>
            <a:r>
              <a:rPr lang="en-US" altLang="zh-CN" dirty="0">
                <a:solidFill>
                  <a:schemeClr val="accent1">
                    <a:lumMod val="75000"/>
                  </a:schemeClr>
                </a:solidFill>
              </a:rPr>
              <a:t> 【</a:t>
            </a:r>
            <a:r>
              <a:rPr lang="zh-CN" altLang="en-US" dirty="0">
                <a:solidFill>
                  <a:schemeClr val="accent1">
                    <a:lumMod val="75000"/>
                  </a:schemeClr>
                </a:solidFill>
              </a:rPr>
              <a:t>来自文献</a:t>
            </a:r>
            <a:r>
              <a:rPr lang="en-US" altLang="zh-CN" dirty="0">
                <a:solidFill>
                  <a:schemeClr val="accent1">
                    <a:lumMod val="75000"/>
                  </a:schemeClr>
                </a:solidFill>
              </a:rPr>
              <a:t>1】 </a:t>
            </a:r>
            <a:r>
              <a:rPr lang="zh-CN" altLang="en-US" dirty="0">
                <a:solidFill>
                  <a:schemeClr val="accent1">
                    <a:lumMod val="75000"/>
                  </a:schemeClr>
                </a:solidFill>
              </a:rPr>
              <a:t>：</a:t>
            </a:r>
            <a:endParaRPr lang="en-US" altLang="zh-CN" dirty="0">
              <a:solidFill>
                <a:schemeClr val="accent1">
                  <a:lumMod val="75000"/>
                </a:schemeClr>
              </a:solidFill>
            </a:endParaRPr>
          </a:p>
          <a:p>
            <a:pPr marR="0" lvl="0" indent="0" fontAlgn="auto">
              <a:lnSpc>
                <a:spcPct val="100000"/>
              </a:lnSpc>
              <a:spcBef>
                <a:spcPts val="0"/>
              </a:spcBef>
              <a:spcAft>
                <a:spcPts val="0"/>
              </a:spcAft>
              <a:buClrTx/>
              <a:buSzTx/>
              <a:buFontTx/>
              <a:buNone/>
              <a:tabLst/>
              <a:defRPr/>
            </a:pPr>
            <a:endParaRPr lang="en-US" altLang="zh-CN" dirty="0">
              <a:solidFill>
                <a:schemeClr val="accent1">
                  <a:lumMod val="75000"/>
                </a:schemeClr>
              </a:solidFill>
            </a:endParaRPr>
          </a:p>
          <a:p>
            <a:pPr marR="0" lvl="0" indent="0" fontAlgn="auto">
              <a:lnSpc>
                <a:spcPct val="100000"/>
              </a:lnSpc>
              <a:spcBef>
                <a:spcPts val="0"/>
              </a:spcBef>
              <a:spcAft>
                <a:spcPts val="0"/>
              </a:spcAft>
              <a:buClrTx/>
              <a:buSzTx/>
              <a:buFontTx/>
              <a:buNone/>
              <a:tabLst/>
              <a:defRPr/>
            </a:pPr>
            <a:r>
              <a:rPr lang="en-US" altLang="zh-CN" dirty="0">
                <a:solidFill>
                  <a:schemeClr val="accent1">
                    <a:lumMod val="75000"/>
                  </a:schemeClr>
                </a:solidFill>
              </a:rPr>
              <a:t>       </a:t>
            </a:r>
            <a:r>
              <a:rPr lang="en-US" altLang="zh-CN" dirty="0" err="1">
                <a:solidFill>
                  <a:schemeClr val="accent1">
                    <a:lumMod val="75000"/>
                  </a:schemeClr>
                </a:solidFill>
              </a:rPr>
              <a:t>StarDIST</a:t>
            </a:r>
            <a:r>
              <a:rPr lang="en-US" altLang="zh-CN" dirty="0">
                <a:solidFill>
                  <a:schemeClr val="accent1">
                    <a:lumMod val="75000"/>
                  </a:schemeClr>
                </a:solidFill>
              </a:rPr>
              <a:t> is another CNNs for nuclei segmentation that predicts centroid probability maps to localize the nuclei. The predicted centroids are applied to generate polygons to determine </a:t>
            </a:r>
            <a:r>
              <a:rPr lang="en-US" altLang="zh-CN" dirty="0" err="1">
                <a:solidFill>
                  <a:schemeClr val="accent1">
                    <a:lumMod val="75000"/>
                  </a:schemeClr>
                </a:solidFill>
              </a:rPr>
              <a:t>theboundary</a:t>
            </a:r>
            <a:r>
              <a:rPr lang="en-US" altLang="zh-CN" dirty="0">
                <a:solidFill>
                  <a:schemeClr val="accent1">
                    <a:lumMod val="75000"/>
                  </a:schemeClr>
                </a:solidFill>
              </a:rPr>
              <a:t> and the number of cells.</a:t>
            </a:r>
          </a:p>
        </p:txBody>
      </p:sp>
      <p:sp>
        <p:nvSpPr>
          <p:cNvPr id="4" name="文本框 3">
            <a:extLst>
              <a:ext uri="{FF2B5EF4-FFF2-40B4-BE49-F238E27FC236}">
                <a16:creationId xmlns:a16="http://schemas.microsoft.com/office/drawing/2014/main" id="{DEC57AE2-51D2-D7E9-27B0-1FF94E09BDAF}"/>
              </a:ext>
            </a:extLst>
          </p:cNvPr>
          <p:cNvSpPr txBox="1"/>
          <p:nvPr/>
        </p:nvSpPr>
        <p:spPr>
          <a:xfrm>
            <a:off x="616527" y="3186544"/>
            <a:ext cx="7446819" cy="923330"/>
          </a:xfrm>
          <a:prstGeom prst="rect">
            <a:avLst/>
          </a:prstGeom>
          <a:noFill/>
        </p:spPr>
        <p:txBody>
          <a:bodyPr wrap="square" rtlCol="0">
            <a:spAutoFit/>
          </a:bodyPr>
          <a:lstStyle/>
          <a:p>
            <a:pPr marR="0" lvl="0" indent="0" fontAlgn="auto">
              <a:lnSpc>
                <a:spcPct val="100000"/>
              </a:lnSpc>
              <a:spcBef>
                <a:spcPts val="0"/>
              </a:spcBef>
              <a:spcAft>
                <a:spcPts val="0"/>
              </a:spcAft>
              <a:buClrTx/>
              <a:buSzTx/>
              <a:buFontTx/>
              <a:buNone/>
              <a:tabLst/>
              <a:defRPr/>
            </a:pPr>
            <a:r>
              <a:rPr lang="zh-CN" altLang="en-US" dirty="0">
                <a:solidFill>
                  <a:schemeClr val="accent1">
                    <a:lumMod val="75000"/>
                  </a:schemeClr>
                </a:solidFill>
              </a:rPr>
              <a:t>理解：</a:t>
            </a:r>
            <a:r>
              <a:rPr lang="en-US" altLang="zh-CN" dirty="0" err="1">
                <a:solidFill>
                  <a:schemeClr val="accent1">
                    <a:lumMod val="75000"/>
                  </a:schemeClr>
                </a:solidFill>
              </a:rPr>
              <a:t>StarDIST</a:t>
            </a:r>
            <a:r>
              <a:rPr lang="zh-CN" altLang="en-US" dirty="0">
                <a:solidFill>
                  <a:schemeClr val="accent1">
                    <a:lumMod val="75000"/>
                  </a:schemeClr>
                </a:solidFill>
              </a:rPr>
              <a:t>是另一种用于细胞核分割的细胞神经网络，它预测质心概率图来定位细胞核。预测的质心被应用于生成多边形，以确定边界和细胞数量。</a:t>
            </a:r>
          </a:p>
        </p:txBody>
      </p:sp>
    </p:spTree>
    <p:extLst>
      <p:ext uri="{BB962C8B-B14F-4D97-AF65-F5344CB8AC3E}">
        <p14:creationId xmlns:p14="http://schemas.microsoft.com/office/powerpoint/2010/main" val="2792117365"/>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1C617E"/>
                </a:solidFill>
                <a:effectLst/>
                <a:uLnTx/>
                <a:uFillTx/>
                <a:latin typeface="Arial" panose="020F0502020204030204"/>
                <a:ea typeface="微软雅黑"/>
                <a:cs typeface="+mn-ea"/>
                <a:sym typeface="+mn-lt"/>
              </a:rPr>
              <a:t>病理概念</a:t>
            </a:r>
            <a:endParaRPr kumimoji="0" lang="en-US" altLang="zh-CN" sz="2400" b="1" i="0" u="none" strike="noStrike" kern="1200" cap="none" spc="0" normalizeH="0" baseline="0" noProof="0" dirty="0">
              <a:ln>
                <a:noFill/>
              </a:ln>
              <a:solidFill>
                <a:srgbClr val="1C617E"/>
              </a:solidFill>
              <a:effectLst/>
              <a:uLnTx/>
              <a:uFillTx/>
              <a:latin typeface="Arial" panose="020F0502020204030204"/>
              <a:ea typeface="微软雅黑"/>
              <a:cs typeface="+mn-ea"/>
              <a:sym typeface="+mn-lt"/>
            </a:endParaRPr>
          </a:p>
        </p:txBody>
      </p:sp>
      <p:sp>
        <p:nvSpPr>
          <p:cNvPr id="2" name="文本框 1">
            <a:extLst>
              <a:ext uri="{FF2B5EF4-FFF2-40B4-BE49-F238E27FC236}">
                <a16:creationId xmlns:a16="http://schemas.microsoft.com/office/drawing/2014/main" id="{73220554-1DCA-EC55-1486-6E2A11DC47EE}"/>
              </a:ext>
            </a:extLst>
          </p:cNvPr>
          <p:cNvSpPr txBox="1"/>
          <p:nvPr/>
        </p:nvSpPr>
        <p:spPr>
          <a:xfrm>
            <a:off x="713509" y="1090044"/>
            <a:ext cx="7446819" cy="1754326"/>
          </a:xfrm>
          <a:prstGeom prst="rect">
            <a:avLst/>
          </a:prstGeom>
          <a:noFill/>
        </p:spPr>
        <p:txBody>
          <a:bodyPr wrap="square" rtlCol="0">
            <a:spAutoFit/>
          </a:bodyPr>
          <a:lstStyle/>
          <a:p>
            <a:pPr marR="0" lvl="0" indent="0" fontAlgn="auto">
              <a:lnSpc>
                <a:spcPct val="100000"/>
              </a:lnSpc>
              <a:spcBef>
                <a:spcPts val="0"/>
              </a:spcBef>
              <a:spcAft>
                <a:spcPts val="0"/>
              </a:spcAft>
              <a:buClrTx/>
              <a:buSzTx/>
              <a:buFontTx/>
              <a:buNone/>
              <a:tabLst/>
              <a:defRPr/>
            </a:pPr>
            <a:r>
              <a:rPr lang="zh-CN" altLang="en-US" b="1" dirty="0">
                <a:solidFill>
                  <a:schemeClr val="accent1">
                    <a:lumMod val="75000"/>
                  </a:schemeClr>
                </a:solidFill>
              </a:rPr>
              <a:t>概念六</a:t>
            </a:r>
            <a:r>
              <a:rPr lang="zh-CN" altLang="en-US" dirty="0">
                <a:solidFill>
                  <a:schemeClr val="accent1">
                    <a:lumMod val="75000"/>
                  </a:schemeClr>
                </a:solidFill>
              </a:rPr>
              <a:t>：</a:t>
            </a:r>
            <a:r>
              <a:rPr lang="en-US" altLang="zh-CN" dirty="0">
                <a:solidFill>
                  <a:schemeClr val="accent1">
                    <a:lumMod val="75000"/>
                  </a:schemeClr>
                </a:solidFill>
              </a:rPr>
              <a:t> U-net</a:t>
            </a:r>
            <a:r>
              <a:rPr lang="zh-CN" altLang="en-US" dirty="0">
                <a:solidFill>
                  <a:schemeClr val="accent1">
                    <a:lumMod val="75000"/>
                  </a:schemeClr>
                </a:solidFill>
              </a:rPr>
              <a:t>架构</a:t>
            </a:r>
            <a:r>
              <a:rPr lang="en-US" altLang="zh-CN" dirty="0">
                <a:solidFill>
                  <a:schemeClr val="accent1">
                    <a:lumMod val="75000"/>
                  </a:schemeClr>
                </a:solidFill>
              </a:rPr>
              <a:t> </a:t>
            </a:r>
            <a:r>
              <a:rPr lang="zh-CN" altLang="en-US" dirty="0">
                <a:solidFill>
                  <a:schemeClr val="accent1">
                    <a:lumMod val="75000"/>
                  </a:schemeClr>
                </a:solidFill>
              </a:rPr>
              <a:t>（</a:t>
            </a:r>
            <a:r>
              <a:rPr lang="en-US" altLang="zh-CN" dirty="0">
                <a:solidFill>
                  <a:schemeClr val="accent1">
                    <a:lumMod val="75000"/>
                  </a:schemeClr>
                </a:solidFill>
              </a:rPr>
              <a:t> U-net architecture </a:t>
            </a:r>
            <a:r>
              <a:rPr lang="zh-CN" altLang="en-US" dirty="0">
                <a:solidFill>
                  <a:schemeClr val="accent1">
                    <a:lumMod val="75000"/>
                  </a:schemeClr>
                </a:solidFill>
              </a:rPr>
              <a:t>）</a:t>
            </a:r>
            <a:r>
              <a:rPr lang="en-US" altLang="zh-CN" dirty="0">
                <a:solidFill>
                  <a:schemeClr val="accent1">
                    <a:lumMod val="75000"/>
                  </a:schemeClr>
                </a:solidFill>
              </a:rPr>
              <a:t> 【</a:t>
            </a:r>
            <a:r>
              <a:rPr lang="zh-CN" altLang="en-US" dirty="0">
                <a:solidFill>
                  <a:schemeClr val="accent1">
                    <a:lumMod val="75000"/>
                  </a:schemeClr>
                </a:solidFill>
              </a:rPr>
              <a:t>来自文献</a:t>
            </a:r>
            <a:r>
              <a:rPr lang="en-US" altLang="zh-CN" dirty="0">
                <a:solidFill>
                  <a:schemeClr val="accent1">
                    <a:lumMod val="75000"/>
                  </a:schemeClr>
                </a:solidFill>
              </a:rPr>
              <a:t>1】 </a:t>
            </a:r>
            <a:r>
              <a:rPr lang="zh-CN" altLang="en-US" dirty="0">
                <a:solidFill>
                  <a:schemeClr val="accent1">
                    <a:lumMod val="75000"/>
                  </a:schemeClr>
                </a:solidFill>
              </a:rPr>
              <a:t>：</a:t>
            </a:r>
            <a:endParaRPr lang="en-US" altLang="zh-CN" dirty="0">
              <a:solidFill>
                <a:schemeClr val="accent1">
                  <a:lumMod val="75000"/>
                </a:schemeClr>
              </a:solidFill>
            </a:endParaRPr>
          </a:p>
          <a:p>
            <a:pPr marR="0" lvl="0" indent="0" fontAlgn="auto">
              <a:lnSpc>
                <a:spcPct val="100000"/>
              </a:lnSpc>
              <a:spcBef>
                <a:spcPts val="0"/>
              </a:spcBef>
              <a:spcAft>
                <a:spcPts val="0"/>
              </a:spcAft>
              <a:buClrTx/>
              <a:buSzTx/>
              <a:buFontTx/>
              <a:buNone/>
              <a:tabLst/>
              <a:defRPr/>
            </a:pPr>
            <a:endParaRPr lang="en-US" altLang="zh-CN" dirty="0">
              <a:solidFill>
                <a:schemeClr val="accent1">
                  <a:lumMod val="75000"/>
                </a:schemeClr>
              </a:solidFill>
            </a:endParaRPr>
          </a:p>
          <a:p>
            <a:pPr marR="0" lvl="0" indent="0" fontAlgn="auto">
              <a:lnSpc>
                <a:spcPct val="100000"/>
              </a:lnSpc>
              <a:spcBef>
                <a:spcPts val="0"/>
              </a:spcBef>
              <a:spcAft>
                <a:spcPts val="0"/>
              </a:spcAft>
              <a:buClrTx/>
              <a:buSzTx/>
              <a:buFontTx/>
              <a:buNone/>
              <a:tabLst/>
              <a:defRPr/>
            </a:pPr>
            <a:r>
              <a:rPr lang="en-US" altLang="zh-CN" dirty="0">
                <a:solidFill>
                  <a:schemeClr val="accent1">
                    <a:lumMod val="75000"/>
                  </a:schemeClr>
                </a:solidFill>
              </a:rPr>
              <a:t>       U-net architecture is a renowned convolution neural network architecture for image segmentation. It is widely used for biomedical image segmentation . Its structure is simple convolution blocks, and the skip connections are added from decoder to encoder. </a:t>
            </a:r>
          </a:p>
        </p:txBody>
      </p:sp>
      <p:sp>
        <p:nvSpPr>
          <p:cNvPr id="4" name="文本框 3">
            <a:extLst>
              <a:ext uri="{FF2B5EF4-FFF2-40B4-BE49-F238E27FC236}">
                <a16:creationId xmlns:a16="http://schemas.microsoft.com/office/drawing/2014/main" id="{DEC57AE2-51D2-D7E9-27B0-1FF94E09BDAF}"/>
              </a:ext>
            </a:extLst>
          </p:cNvPr>
          <p:cNvSpPr txBox="1"/>
          <p:nvPr/>
        </p:nvSpPr>
        <p:spPr>
          <a:xfrm>
            <a:off x="616527" y="3186544"/>
            <a:ext cx="7446819" cy="923330"/>
          </a:xfrm>
          <a:prstGeom prst="rect">
            <a:avLst/>
          </a:prstGeom>
          <a:noFill/>
        </p:spPr>
        <p:txBody>
          <a:bodyPr wrap="square" rtlCol="0">
            <a:spAutoFit/>
          </a:bodyPr>
          <a:lstStyle/>
          <a:p>
            <a:pPr marR="0" lvl="0" indent="0" fontAlgn="auto">
              <a:lnSpc>
                <a:spcPct val="100000"/>
              </a:lnSpc>
              <a:spcBef>
                <a:spcPts val="0"/>
              </a:spcBef>
              <a:spcAft>
                <a:spcPts val="0"/>
              </a:spcAft>
              <a:buClrTx/>
              <a:buSzTx/>
              <a:buFontTx/>
              <a:buNone/>
              <a:tabLst/>
              <a:defRPr/>
            </a:pPr>
            <a:r>
              <a:rPr lang="zh-CN" altLang="en-US" dirty="0">
                <a:solidFill>
                  <a:schemeClr val="accent1">
                    <a:lumMod val="75000"/>
                  </a:schemeClr>
                </a:solidFill>
              </a:rPr>
              <a:t>理解：</a:t>
            </a:r>
            <a:r>
              <a:rPr lang="en-US" altLang="zh-CN" dirty="0">
                <a:solidFill>
                  <a:schemeClr val="accent1">
                    <a:lumMod val="75000"/>
                  </a:schemeClr>
                </a:solidFill>
              </a:rPr>
              <a:t>U-net</a:t>
            </a:r>
            <a:r>
              <a:rPr lang="zh-CN" altLang="en-US" dirty="0">
                <a:solidFill>
                  <a:schemeClr val="accent1">
                    <a:lumMod val="75000"/>
                  </a:schemeClr>
                </a:solidFill>
              </a:rPr>
              <a:t>架构是一种著名的用于图像分割的卷积神经网络架构。它被广泛用于生物医学图像分割</a:t>
            </a:r>
            <a:r>
              <a:rPr lang="en-US" altLang="zh-CN" dirty="0">
                <a:solidFill>
                  <a:schemeClr val="accent1">
                    <a:lumMod val="75000"/>
                  </a:schemeClr>
                </a:solidFill>
              </a:rPr>
              <a:t>[17]</a:t>
            </a:r>
            <a:r>
              <a:rPr lang="zh-CN" altLang="en-US" dirty="0">
                <a:solidFill>
                  <a:schemeClr val="accent1">
                    <a:lumMod val="75000"/>
                  </a:schemeClr>
                </a:solidFill>
              </a:rPr>
              <a:t>。它的结构是简单的卷积块，并且从解码器到编码器添加了跳过连接。</a:t>
            </a:r>
          </a:p>
        </p:txBody>
      </p:sp>
    </p:spTree>
    <p:extLst>
      <p:ext uri="{BB962C8B-B14F-4D97-AF65-F5344CB8AC3E}">
        <p14:creationId xmlns:p14="http://schemas.microsoft.com/office/powerpoint/2010/main" val="1320535352"/>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a:extLst>
              <a:ext uri="{FF2B5EF4-FFF2-40B4-BE49-F238E27FC236}">
                <a16:creationId xmlns:a16="http://schemas.microsoft.com/office/drawing/2014/main" id="{394AEAE3-2074-4573-81DB-82D81A3F95AC}"/>
              </a:ext>
            </a:extLst>
          </p:cNvPr>
          <p:cNvSpPr/>
          <p:nvPr/>
        </p:nvSpPr>
        <p:spPr>
          <a:xfrm>
            <a:off x="1272970" y="335503"/>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1C617E"/>
                </a:solidFill>
                <a:effectLst/>
                <a:uLnTx/>
                <a:uFillTx/>
                <a:latin typeface="Arial" panose="020F0502020204030204"/>
                <a:ea typeface="微软雅黑"/>
                <a:cs typeface="+mn-ea"/>
                <a:sym typeface="+mn-lt"/>
              </a:rPr>
              <a:t>病理概念</a:t>
            </a:r>
            <a:endParaRPr kumimoji="0" lang="en-US" altLang="zh-CN" sz="2400" b="1" i="0" u="none" strike="noStrike" kern="1200" cap="none" spc="0" normalizeH="0" baseline="0" noProof="0" dirty="0">
              <a:ln>
                <a:noFill/>
              </a:ln>
              <a:solidFill>
                <a:srgbClr val="1C617E"/>
              </a:solidFill>
              <a:effectLst/>
              <a:uLnTx/>
              <a:uFillTx/>
              <a:latin typeface="Arial" panose="020F0502020204030204"/>
              <a:ea typeface="微软雅黑"/>
              <a:cs typeface="+mn-ea"/>
              <a:sym typeface="+mn-lt"/>
            </a:endParaRPr>
          </a:p>
        </p:txBody>
      </p:sp>
      <p:sp>
        <p:nvSpPr>
          <p:cNvPr id="2" name="文本框 1">
            <a:extLst>
              <a:ext uri="{FF2B5EF4-FFF2-40B4-BE49-F238E27FC236}">
                <a16:creationId xmlns:a16="http://schemas.microsoft.com/office/drawing/2014/main" id="{73220554-1DCA-EC55-1486-6E2A11DC47EE}"/>
              </a:ext>
            </a:extLst>
          </p:cNvPr>
          <p:cNvSpPr txBox="1"/>
          <p:nvPr/>
        </p:nvSpPr>
        <p:spPr>
          <a:xfrm>
            <a:off x="713509" y="1090044"/>
            <a:ext cx="8499764" cy="2031325"/>
          </a:xfrm>
          <a:prstGeom prst="rect">
            <a:avLst/>
          </a:prstGeom>
          <a:noFill/>
        </p:spPr>
        <p:txBody>
          <a:bodyPr wrap="square" rtlCol="0">
            <a:spAutoFit/>
          </a:bodyPr>
          <a:lstStyle/>
          <a:p>
            <a:pPr marR="0" lvl="0" indent="0" fontAlgn="auto">
              <a:lnSpc>
                <a:spcPct val="100000"/>
              </a:lnSpc>
              <a:spcBef>
                <a:spcPts val="0"/>
              </a:spcBef>
              <a:spcAft>
                <a:spcPts val="0"/>
              </a:spcAft>
              <a:buClrTx/>
              <a:buSzTx/>
              <a:buFontTx/>
              <a:buNone/>
              <a:tabLst/>
              <a:defRPr/>
            </a:pPr>
            <a:r>
              <a:rPr lang="zh-CN" altLang="en-US" b="1" dirty="0">
                <a:solidFill>
                  <a:schemeClr val="accent1">
                    <a:lumMod val="75000"/>
                  </a:schemeClr>
                </a:solidFill>
              </a:rPr>
              <a:t>概念七</a:t>
            </a:r>
            <a:r>
              <a:rPr lang="zh-CN" altLang="en-US" dirty="0">
                <a:solidFill>
                  <a:schemeClr val="accent1">
                    <a:lumMod val="75000"/>
                  </a:schemeClr>
                </a:solidFill>
              </a:rPr>
              <a:t>：基于</a:t>
            </a:r>
            <a:r>
              <a:rPr lang="en-US" altLang="zh-CN" dirty="0" err="1">
                <a:solidFill>
                  <a:schemeClr val="accent1">
                    <a:lumMod val="75000"/>
                  </a:schemeClr>
                </a:solidFill>
              </a:rPr>
              <a:t>ResNeXt</a:t>
            </a:r>
            <a:r>
              <a:rPr lang="zh-CN" altLang="en-US" dirty="0">
                <a:solidFill>
                  <a:schemeClr val="accent1">
                    <a:lumMod val="75000"/>
                  </a:schemeClr>
                </a:solidFill>
              </a:rPr>
              <a:t>架构的超分辨率生成对抗性卷积神经网络技术（</a:t>
            </a:r>
            <a:r>
              <a:rPr lang="en-US" altLang="zh-CN" dirty="0">
                <a:solidFill>
                  <a:schemeClr val="accent1">
                    <a:lumMod val="75000"/>
                  </a:schemeClr>
                </a:solidFill>
              </a:rPr>
              <a:t> SRGAN-</a:t>
            </a:r>
            <a:r>
              <a:rPr lang="en-US" altLang="zh-CN" dirty="0" err="1">
                <a:solidFill>
                  <a:schemeClr val="accent1">
                    <a:lumMod val="75000"/>
                  </a:schemeClr>
                </a:solidFill>
              </a:rPr>
              <a:t>ResNeXt</a:t>
            </a:r>
            <a:r>
              <a:rPr lang="en-US" altLang="zh-CN" dirty="0">
                <a:solidFill>
                  <a:schemeClr val="accent1">
                    <a:lumMod val="75000"/>
                  </a:schemeClr>
                </a:solidFill>
              </a:rPr>
              <a:t> </a:t>
            </a:r>
            <a:r>
              <a:rPr lang="zh-CN" altLang="en-US" dirty="0">
                <a:solidFill>
                  <a:schemeClr val="accent1">
                    <a:lumMod val="75000"/>
                  </a:schemeClr>
                </a:solidFill>
              </a:rPr>
              <a:t>）</a:t>
            </a:r>
            <a:r>
              <a:rPr lang="en-US" altLang="zh-CN" dirty="0">
                <a:solidFill>
                  <a:schemeClr val="accent1">
                    <a:lumMod val="75000"/>
                  </a:schemeClr>
                </a:solidFill>
              </a:rPr>
              <a:t> 【</a:t>
            </a:r>
            <a:r>
              <a:rPr lang="zh-CN" altLang="en-US" dirty="0">
                <a:solidFill>
                  <a:schemeClr val="accent1">
                    <a:lumMod val="75000"/>
                  </a:schemeClr>
                </a:solidFill>
              </a:rPr>
              <a:t>来自文献</a:t>
            </a:r>
            <a:r>
              <a:rPr lang="en-US" altLang="zh-CN" dirty="0">
                <a:solidFill>
                  <a:schemeClr val="accent1">
                    <a:lumMod val="75000"/>
                  </a:schemeClr>
                </a:solidFill>
              </a:rPr>
              <a:t>1】 </a:t>
            </a:r>
            <a:r>
              <a:rPr lang="zh-CN" altLang="en-US" dirty="0">
                <a:solidFill>
                  <a:schemeClr val="accent1">
                    <a:lumMod val="75000"/>
                  </a:schemeClr>
                </a:solidFill>
              </a:rPr>
              <a:t>：</a:t>
            </a:r>
            <a:endParaRPr lang="en-US" altLang="zh-CN" dirty="0">
              <a:solidFill>
                <a:schemeClr val="accent1">
                  <a:lumMod val="75000"/>
                </a:schemeClr>
              </a:solidFill>
            </a:endParaRPr>
          </a:p>
          <a:p>
            <a:pPr marR="0" lvl="0" indent="0" fontAlgn="auto">
              <a:lnSpc>
                <a:spcPct val="100000"/>
              </a:lnSpc>
              <a:spcBef>
                <a:spcPts val="0"/>
              </a:spcBef>
              <a:spcAft>
                <a:spcPts val="0"/>
              </a:spcAft>
              <a:buClrTx/>
              <a:buSzTx/>
              <a:buFontTx/>
              <a:buNone/>
              <a:tabLst/>
              <a:defRPr/>
            </a:pPr>
            <a:endParaRPr lang="en-US" altLang="zh-CN" dirty="0">
              <a:solidFill>
                <a:schemeClr val="accent1">
                  <a:lumMod val="75000"/>
                </a:schemeClr>
              </a:solidFill>
            </a:endParaRPr>
          </a:p>
          <a:p>
            <a:pPr marR="0" lvl="0" indent="0" fontAlgn="auto">
              <a:lnSpc>
                <a:spcPct val="100000"/>
              </a:lnSpc>
              <a:spcBef>
                <a:spcPts val="0"/>
              </a:spcBef>
              <a:spcAft>
                <a:spcPts val="0"/>
              </a:spcAft>
              <a:buClrTx/>
              <a:buSzTx/>
              <a:buFontTx/>
              <a:buNone/>
              <a:tabLst/>
              <a:defRPr/>
            </a:pPr>
            <a:r>
              <a:rPr lang="en-US" altLang="zh-CN" dirty="0">
                <a:solidFill>
                  <a:schemeClr val="accent1">
                    <a:lumMod val="75000"/>
                  </a:schemeClr>
                </a:solidFill>
              </a:rPr>
              <a:t>      A novel method for transforming LR digital pathological images derived from low-cost microscopes to super-resolution (SR) images (equivalent to a 40x magnification) with a super-resolution generative adversarial convolution neural network technique based on </a:t>
            </a:r>
            <a:r>
              <a:rPr lang="en-US" altLang="zh-CN" dirty="0" err="1">
                <a:solidFill>
                  <a:schemeClr val="accent1">
                    <a:lumMod val="75000"/>
                  </a:schemeClr>
                </a:solidFill>
              </a:rPr>
              <a:t>ResNeXt</a:t>
            </a:r>
            <a:r>
              <a:rPr lang="en-US" altLang="zh-CN" dirty="0">
                <a:solidFill>
                  <a:schemeClr val="accent1">
                    <a:lumMod val="75000"/>
                  </a:schemeClr>
                </a:solidFill>
              </a:rPr>
              <a:t> architecture (SRGAN-</a:t>
            </a:r>
            <a:r>
              <a:rPr lang="en-US" altLang="zh-CN" dirty="0" err="1">
                <a:solidFill>
                  <a:schemeClr val="accent1">
                    <a:lumMod val="75000"/>
                  </a:schemeClr>
                </a:solidFill>
              </a:rPr>
              <a:t>ResNeXt</a:t>
            </a:r>
            <a:r>
              <a:rPr lang="en-US" altLang="zh-CN" dirty="0">
                <a:solidFill>
                  <a:schemeClr val="accent1">
                    <a:lumMod val="75000"/>
                  </a:schemeClr>
                </a:solidFill>
              </a:rPr>
              <a:t>) </a:t>
            </a:r>
          </a:p>
        </p:txBody>
      </p:sp>
      <p:sp>
        <p:nvSpPr>
          <p:cNvPr id="4" name="文本框 3">
            <a:extLst>
              <a:ext uri="{FF2B5EF4-FFF2-40B4-BE49-F238E27FC236}">
                <a16:creationId xmlns:a16="http://schemas.microsoft.com/office/drawing/2014/main" id="{DEC57AE2-51D2-D7E9-27B0-1FF94E09BDAF}"/>
              </a:ext>
            </a:extLst>
          </p:cNvPr>
          <p:cNvSpPr txBox="1"/>
          <p:nvPr/>
        </p:nvSpPr>
        <p:spPr>
          <a:xfrm>
            <a:off x="630381" y="3429000"/>
            <a:ext cx="7446819" cy="1200329"/>
          </a:xfrm>
          <a:prstGeom prst="rect">
            <a:avLst/>
          </a:prstGeom>
          <a:noFill/>
        </p:spPr>
        <p:txBody>
          <a:bodyPr wrap="square" rtlCol="0">
            <a:spAutoFit/>
          </a:bodyPr>
          <a:lstStyle/>
          <a:p>
            <a:pPr marR="0" lvl="0" indent="0" fontAlgn="auto">
              <a:lnSpc>
                <a:spcPct val="100000"/>
              </a:lnSpc>
              <a:spcBef>
                <a:spcPts val="0"/>
              </a:spcBef>
              <a:spcAft>
                <a:spcPts val="0"/>
              </a:spcAft>
              <a:buClrTx/>
              <a:buSzTx/>
              <a:buFontTx/>
              <a:buNone/>
              <a:tabLst/>
              <a:defRPr/>
            </a:pPr>
            <a:r>
              <a:rPr lang="zh-CN" altLang="en-US" dirty="0">
                <a:solidFill>
                  <a:schemeClr val="accent1">
                    <a:lumMod val="75000"/>
                  </a:schemeClr>
                </a:solidFill>
              </a:rPr>
              <a:t>理解：为了克服数字病理诊断的局限性，我们描述了一种新的方法，通过基于</a:t>
            </a:r>
            <a:r>
              <a:rPr lang="en-US" altLang="zh-CN" dirty="0" err="1">
                <a:solidFill>
                  <a:schemeClr val="accent1">
                    <a:lumMod val="75000"/>
                  </a:schemeClr>
                </a:solidFill>
              </a:rPr>
              <a:t>ResNeXt</a:t>
            </a:r>
            <a:r>
              <a:rPr lang="zh-CN" altLang="en-US" dirty="0">
                <a:solidFill>
                  <a:schemeClr val="accent1">
                    <a:lumMod val="75000"/>
                  </a:schemeClr>
                </a:solidFill>
              </a:rPr>
              <a:t>架构的超分辨率生成对抗性卷积神经网络技术，将低成本显微镜获得的</a:t>
            </a:r>
            <a:r>
              <a:rPr lang="en-US" altLang="zh-CN" dirty="0">
                <a:solidFill>
                  <a:schemeClr val="accent1">
                    <a:lumMod val="75000"/>
                  </a:schemeClr>
                </a:solidFill>
              </a:rPr>
              <a:t>LR</a:t>
            </a:r>
            <a:r>
              <a:rPr lang="zh-CN" altLang="en-US" dirty="0">
                <a:solidFill>
                  <a:schemeClr val="accent1">
                    <a:lumMod val="75000"/>
                  </a:schemeClr>
                </a:solidFill>
              </a:rPr>
              <a:t>数字病理图像转换为超分辨率（</a:t>
            </a:r>
            <a:r>
              <a:rPr lang="en-US" altLang="zh-CN" dirty="0">
                <a:solidFill>
                  <a:schemeClr val="accent1">
                    <a:lumMod val="75000"/>
                  </a:schemeClr>
                </a:solidFill>
              </a:rPr>
              <a:t>SR</a:t>
            </a:r>
            <a:r>
              <a:rPr lang="zh-CN" altLang="en-US" dirty="0">
                <a:solidFill>
                  <a:schemeClr val="accent1">
                    <a:lumMod val="75000"/>
                  </a:schemeClr>
                </a:solidFill>
              </a:rPr>
              <a:t>）图像（相当于</a:t>
            </a:r>
            <a:r>
              <a:rPr lang="en-US" altLang="zh-CN" dirty="0">
                <a:solidFill>
                  <a:schemeClr val="accent1">
                    <a:lumMod val="75000"/>
                  </a:schemeClr>
                </a:solidFill>
              </a:rPr>
              <a:t>40</a:t>
            </a:r>
            <a:r>
              <a:rPr lang="zh-CN" altLang="en-US" dirty="0">
                <a:solidFill>
                  <a:schemeClr val="accent1">
                    <a:lumMod val="75000"/>
                  </a:schemeClr>
                </a:solidFill>
              </a:rPr>
              <a:t>倍放大）（</a:t>
            </a:r>
            <a:r>
              <a:rPr lang="en-US" altLang="zh-CN" dirty="0" err="1">
                <a:solidFill>
                  <a:schemeClr val="accent1">
                    <a:lumMod val="75000"/>
                  </a:schemeClr>
                </a:solidFill>
              </a:rPr>
              <a:t>SRGANResNeXt</a:t>
            </a:r>
            <a:r>
              <a:rPr lang="zh-CN" altLang="en-US" dirty="0">
                <a:solidFill>
                  <a:schemeClr val="accent1">
                    <a:lumMod val="75000"/>
                  </a:schemeClr>
                </a:solidFill>
              </a:rPr>
              <a:t>）</a:t>
            </a:r>
          </a:p>
        </p:txBody>
      </p:sp>
    </p:spTree>
    <p:extLst>
      <p:ext uri="{BB962C8B-B14F-4D97-AF65-F5344CB8AC3E}">
        <p14:creationId xmlns:p14="http://schemas.microsoft.com/office/powerpoint/2010/main" val="3522734251"/>
      </p:ext>
    </p:extLst>
  </p:cSld>
  <p:clrMapOvr>
    <a:masterClrMapping/>
  </p:clrMapOvr>
  <mc:AlternateContent xmlns:mc="http://schemas.openxmlformats.org/markup-compatibility/2006" xmlns:p14="http://schemas.microsoft.com/office/powerpoint/2010/main">
    <mc:Choice Requires="p14">
      <p:transition spd="slow" p14:dur="1250" advClick="0" advTm="0">
        <p14:prism isContent="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5"/>
                                        </p:tgtEl>
                                        <p:attrNameLst>
                                          <p:attrName>ppt_y</p:attrName>
                                        </p:attrNameLst>
                                      </p:cBhvr>
                                      <p:tavLst>
                                        <p:tav tm="0">
                                          <p:val>
                                            <p:strVal val="#ppt_y"/>
                                          </p:val>
                                        </p:tav>
                                        <p:tav tm="100000">
                                          <p:val>
                                            <p:strVal val="#ppt_y"/>
                                          </p:val>
                                        </p:tav>
                                      </p:tavLst>
                                    </p:anim>
                                    <p:anim calcmode="lin" valueType="num">
                                      <p:cBhvr>
                                        <p:cTn id="9"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m2a4zbwx">
      <a:majorFont>
        <a:latin typeface="Arial" panose="020F0302020204030204"/>
        <a:ea typeface="微软雅黑"/>
        <a:cs typeface=""/>
      </a:majorFont>
      <a:minorFont>
        <a:latin typeface="Arial" panose="020F0502020204030204"/>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425</TotalTime>
  <Words>2439</Words>
  <Application>Microsoft Office PowerPoint</Application>
  <PresentationFormat>宽屏</PresentationFormat>
  <Paragraphs>183</Paragraphs>
  <Slides>30</Slides>
  <Notes>23</Notes>
  <HiddenSlides>0</HiddenSlides>
  <MMClips>0</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30</vt:i4>
      </vt:variant>
    </vt:vector>
  </HeadingPairs>
  <TitlesOfParts>
    <vt:vector size="37" baseType="lpstr">
      <vt:lpstr>等线</vt:lpstr>
      <vt:lpstr>微软雅黑</vt:lpstr>
      <vt:lpstr>Agency FB</vt:lpstr>
      <vt:lpstr>Arial</vt:lpstr>
      <vt:lpstr>Calibri</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第一PPT</Manager>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人工智能</dc:title>
  <dc:creator>第一PPT</dc:creator>
  <cp:keywords>www.1ppt.com</cp:keywords>
  <dc:description>www.1ppt.com</dc:description>
  <cp:lastModifiedBy>王 鑫磊</cp:lastModifiedBy>
  <cp:revision>47</cp:revision>
  <dcterms:created xsi:type="dcterms:W3CDTF">2017-09-29T10:40:36Z</dcterms:created>
  <dcterms:modified xsi:type="dcterms:W3CDTF">2023-03-16T16:02:31Z</dcterms:modified>
</cp:coreProperties>
</file>

<file path=docProps/thumbnail.jpeg>
</file>